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0" r:id="rId13"/>
    <p:sldId id="271" r:id="rId14"/>
    <p:sldId id="272" r:id="rId15"/>
    <p:sldId id="265" r:id="rId16"/>
  </p:sldIdLst>
  <p:sldSz cx="14630400" cy="8229600"/>
  <p:notesSz cx="7099300" cy="10234613"/>
  <p:embeddedFontLst>
    <p:embeddedFont>
      <p:font typeface="Alexandria Medium" panose="020B0604020202020204" charset="-78"/>
      <p:regular r:id="rId18"/>
    </p:embeddedFont>
    <p:embeddedFont>
      <p:font typeface="Wingdings 2" panose="05020102010507070707" pitchFamily="18" charset="2"/>
      <p:regular r:id="rId19"/>
    </p:embeddedFont>
    <p:embeddedFont>
      <p:font typeface="Manrope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gl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E7FE"/>
    <a:srgbClr val="E6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BF26E7-E74F-594B-159E-4A045780F80D}" v="1235" dt="2025-11-21T10:40:13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16" autoAdjust="0"/>
  </p:normalViewPr>
  <p:slideViewPr>
    <p:cSldViewPr snapToGrid="0">
      <p:cViewPr varScale="1">
        <p:scale>
          <a:sx n="85" d="100"/>
          <a:sy n="85" d="100"/>
        </p:scale>
        <p:origin x="3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500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30" tIns="34665" rIns="69330" bIns="34665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30" tIns="34665" rIns="69330" bIns="34665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30" tIns="34665" rIns="69330" bIns="34665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30" tIns="34665" rIns="69330" bIns="34665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30" tIns="34665" rIns="69330" bIns="34665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30" tIns="34665" rIns="69330" bIns="34665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30" tIns="34665" rIns="69330" bIns="34665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30" tIns="34665" rIns="69330" bIns="34665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30" tIns="34665" rIns="69330" bIns="34665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30" tIns="34665" rIns="69330" bIns="34665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30" tIns="34665" rIns="69330" bIns="34665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30" tIns="34665" rIns="69330" bIns="34665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30" tIns="34665" rIns="69330" bIns="34665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30" tIns="34665" rIns="69330" bIns="34665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30" tIns="34665" rIns="69330" bIns="34665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30" tIns="34665" rIns="69330" bIns="34665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9330" tIns="34665" rIns="69330" bIns="34665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9330" tIns="34665" rIns="69330" bIns="34665"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gl-E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gl-E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7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gl-E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gl-E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gl-E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gl-E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gl-E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gl-E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gl-E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gl-ES"/>
          </a:p>
        </p:txBody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www.usc.gal/gl/servizos/area/internaciona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learning-agreement.eu/" TargetMode="Externa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learning-agreement.eu/" TargetMode="Externa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usc.gal/gl/servizos/area/internacional/mobilidade-estudantes/convenio-bilateral-saintes" TargetMode="External"/><Relationship Id="rId7" Type="http://schemas.openxmlformats.org/officeDocument/2006/relationships/hyperlink" Target="https://www.usc.gal/gl/servizos/area/internacional/mobilidade/mobilidade-euniwell" TargetMode="External"/><Relationship Id="rId12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usc.gal/gl/servizos/area/internacional/mobilidade/bip-erasmus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www.usc.gal/gl/servizos/area/internacional/mobilidade-estudantes/erasmus-practicas-saintes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www.usc.gal/gl/servizos/area/internacional/mobilidade-estudantes/sicue-saintes" TargetMode="Externa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hyperlink" Target="https://www.usc.gal/gl/servizos/area/internacional/mobilidade-estudantes/erasmus-saintes/convocatoria-erasmus-2026-27" TargetMode="External"/><Relationship Id="rId3" Type="http://schemas.openxmlformats.org/officeDocument/2006/relationships/hyperlink" Target="mailto:erasmus@usc.gal" TargetMode="External"/><Relationship Id="rId7" Type="http://schemas.openxmlformats.org/officeDocument/2006/relationships/hyperlink" Target="mailto:erasmus.practicas@usc.gal" TargetMode="Externa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sicue@usc.gal" TargetMode="External"/><Relationship Id="rId11" Type="http://schemas.openxmlformats.org/officeDocument/2006/relationships/image" Target="../media/image30.png"/><Relationship Id="rId5" Type="http://schemas.openxmlformats.org/officeDocument/2006/relationships/hyperlink" Target="mailto:bilateral.exchange@usc.gal" TargetMode="External"/><Relationship Id="rId10" Type="http://schemas.openxmlformats.org/officeDocument/2006/relationships/image" Target="../media/image29.png"/><Relationship Id="rId4" Type="http://schemas.openxmlformats.org/officeDocument/2006/relationships/hyperlink" Target="mailto:international.lugo@usc.gal" TargetMode="External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erasmus-plus.ec.europa.eu/es/resources-and-tools/distance-calculato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17237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7315" y="511373"/>
            <a:ext cx="7842171" cy="1162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50"/>
              </a:lnSpc>
            </a:pPr>
            <a:r>
              <a:rPr lang="en-US" sz="3650" dirty="0" err="1">
                <a:solidFill>
                  <a:srgbClr val="5B6E8C"/>
                </a:solidFill>
                <a:latin typeface="Alexandria Medium"/>
                <a:ea typeface="Alexandria Medium" pitchFamily="34" charset="-122"/>
                <a:cs typeface="Alexandria Medium"/>
              </a:rPr>
              <a:t>Programas</a:t>
            </a:r>
            <a:r>
              <a:rPr lang="en-US" sz="3650" dirty="0">
                <a:solidFill>
                  <a:srgbClr val="5B6E8C"/>
                </a:solidFill>
                <a:latin typeface="Alexandria Medium"/>
                <a:ea typeface="Alexandria Medium" pitchFamily="34" charset="-122"/>
                <a:cs typeface="Alexandria Medium"/>
              </a:rPr>
              <a:t> de Mobilidade de </a:t>
            </a:r>
            <a:r>
              <a:rPr lang="en-US" sz="3650" dirty="0" err="1">
                <a:solidFill>
                  <a:srgbClr val="5B6E8C"/>
                </a:solidFill>
                <a:latin typeface="Alexandria Medium"/>
                <a:ea typeface="Alexandria Medium" pitchFamily="34" charset="-122"/>
                <a:cs typeface="Alexandria Medium"/>
              </a:rPr>
              <a:t>estudantes</a:t>
            </a:r>
            <a:r>
              <a:rPr lang="en-US" sz="3650" dirty="0">
                <a:solidFill>
                  <a:srgbClr val="5B6E8C"/>
                </a:solidFill>
                <a:latin typeface="Alexandria Medium"/>
                <a:ea typeface="Alexandria Medium" pitchFamily="34" charset="-122"/>
                <a:cs typeface="Alexandria Medium"/>
              </a:rPr>
              <a:t> ERASMUS+ 2026-27</a:t>
            </a:r>
            <a:endParaRPr lang="en-US" sz="3650" dirty="0">
              <a:latin typeface="Alexandria Medium"/>
              <a:cs typeface="Alexandria Medium"/>
            </a:endParaRPr>
          </a:p>
        </p:txBody>
      </p:sp>
      <p:sp>
        <p:nvSpPr>
          <p:cNvPr id="4" name="Text 1"/>
          <p:cNvSpPr/>
          <p:nvPr/>
        </p:nvSpPr>
        <p:spPr>
          <a:xfrm>
            <a:off x="6137315" y="1952625"/>
            <a:ext cx="7842171" cy="595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Información </a:t>
            </a:r>
            <a:r>
              <a:rPr lang="en-US" sz="14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orientativa</a:t>
            </a:r>
            <a:r>
              <a:rPr lang="en-US" sz="14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sobre</a:t>
            </a:r>
            <a:r>
              <a:rPr lang="en-US" sz="14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 </a:t>
            </a:r>
            <a:r>
              <a:rPr lang="en-US" sz="14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convocatoria</a:t>
            </a:r>
            <a:r>
              <a:rPr lang="en-US" sz="14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oficial para </a:t>
            </a:r>
            <a:r>
              <a:rPr lang="en-US" sz="14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estudantes</a:t>
            </a:r>
            <a:r>
              <a:rPr lang="en-US" sz="14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4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Grao</a:t>
            </a:r>
            <a:r>
              <a:rPr lang="en-US" sz="14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4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simultaneidade</a:t>
            </a:r>
            <a:r>
              <a:rPr lang="en-US" sz="14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Estudos (</a:t>
            </a:r>
            <a:r>
              <a:rPr lang="en-US" sz="14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dobre</a:t>
            </a:r>
            <a:r>
              <a:rPr lang="en-US" sz="14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grao</a:t>
            </a:r>
            <a:r>
              <a:rPr lang="en-US" sz="14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) e Máster+60 da USC</a:t>
            </a:r>
            <a:endParaRPr lang="en-US" sz="14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3856C2-C652-F697-CAF4-05FE2BDEA30B}"/>
              </a:ext>
            </a:extLst>
          </p:cNvPr>
          <p:cNvSpPr txBox="1"/>
          <p:nvPr/>
        </p:nvSpPr>
        <p:spPr>
          <a:xfrm>
            <a:off x="6664286" y="5301025"/>
            <a:ext cx="7315200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gl-ES" sz="1450" dirty="0">
                <a:solidFill>
                  <a:srgbClr val="5B6E8C"/>
                </a:solidFill>
                <a:latin typeface="Manrope" pitchFamily="34" charset="0"/>
              </a:rPr>
              <a:t>OFICINA DE MOBILIDADE</a:t>
            </a:r>
          </a:p>
          <a:p>
            <a:pPr algn="ctr"/>
            <a:r>
              <a:rPr lang="gl-ES" sz="1450" dirty="0">
                <a:solidFill>
                  <a:srgbClr val="5B6E8C"/>
                </a:solidFill>
                <a:latin typeface="Manrope" pitchFamily="34" charset="0"/>
              </a:rPr>
              <a:t>Pavillón Estudantil- 1º Andar - Campus Sur - Santiago</a:t>
            </a:r>
          </a:p>
          <a:p>
            <a:pPr algn="ctr"/>
            <a:r>
              <a:rPr lang="gl-ES" sz="1450" dirty="0">
                <a:solidFill>
                  <a:srgbClr val="5B6E8C"/>
                </a:solidFill>
                <a:latin typeface="Manrope" pitchFamily="34" charset="0"/>
              </a:rPr>
              <a:t>Edificio </a:t>
            </a:r>
            <a:r>
              <a:rPr lang="gl-ES" sz="1450" dirty="0" err="1">
                <a:solidFill>
                  <a:srgbClr val="5B6E8C"/>
                </a:solidFill>
                <a:latin typeface="Manrope" pitchFamily="34" charset="0"/>
              </a:rPr>
              <a:t>Intercentros</a:t>
            </a:r>
            <a:r>
              <a:rPr lang="gl-ES" sz="1450" dirty="0">
                <a:solidFill>
                  <a:srgbClr val="5B6E8C"/>
                </a:solidFill>
                <a:latin typeface="Manrope" pitchFamily="34" charset="0"/>
              </a:rPr>
              <a:t> – Lugo</a:t>
            </a:r>
          </a:p>
          <a:p>
            <a:pPr algn="ctr"/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  <a:hlinkClick r:id="rId4"/>
              </a:rPr>
              <a:t>https://www.usc.gal/gl/servizos/area/internacional</a:t>
            </a:r>
            <a:endParaRPr lang="en-US" sz="1400" dirty="0"/>
          </a:p>
          <a:p>
            <a:pPr algn="ctr"/>
            <a:endParaRPr lang="gl-ES" sz="1450" dirty="0">
              <a:solidFill>
                <a:srgbClr val="5B6E8C"/>
              </a:solidFill>
              <a:latin typeface="Manrope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C0A58A-484D-B1B8-B34D-36A0E45DA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522" y="3109368"/>
            <a:ext cx="1624727" cy="16753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F96546-5D33-923F-E2B6-FE70BD20C3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2305" y="7304453"/>
            <a:ext cx="3209524" cy="8190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">
            <a:extLst>
              <a:ext uri="{FF2B5EF4-FFF2-40B4-BE49-F238E27FC236}">
                <a16:creationId xmlns:a16="http://schemas.microsoft.com/office/drawing/2014/main" id="{92F14ADB-207E-79A7-36F3-836BDBAA9D63}"/>
              </a:ext>
            </a:extLst>
          </p:cNvPr>
          <p:cNvSpPr>
            <a:spLocks/>
          </p:cNvSpPr>
          <p:nvPr/>
        </p:nvSpPr>
        <p:spPr>
          <a:xfrm>
            <a:off x="792294" y="635971"/>
            <a:ext cx="401836" cy="401836"/>
          </a:xfrm>
          <a:prstGeom prst="roundRect">
            <a:avLst>
              <a:gd name="adj" fmla="val 66679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gl-ES" dirty="0"/>
          </a:p>
        </p:txBody>
      </p:sp>
      <p:sp>
        <p:nvSpPr>
          <p:cNvPr id="3" name="Text 3">
            <a:extLst>
              <a:ext uri="{FF2B5EF4-FFF2-40B4-BE49-F238E27FC236}">
                <a16:creationId xmlns:a16="http://schemas.microsoft.com/office/drawing/2014/main" id="{19189ED8-CF04-1326-73BC-5A2B2B832953}"/>
              </a:ext>
            </a:extLst>
          </p:cNvPr>
          <p:cNvSpPr/>
          <p:nvPr/>
        </p:nvSpPr>
        <p:spPr>
          <a:xfrm>
            <a:off x="1354341" y="666620"/>
            <a:ext cx="3029664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Aceptar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</a:t>
            </a: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ou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</a:t>
            </a: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rexeitar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a </a:t>
            </a: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praza</a:t>
            </a:r>
            <a:endParaRPr lang="en-US" sz="1750" dirty="0"/>
          </a:p>
        </p:txBody>
      </p:sp>
      <p:sp>
        <p:nvSpPr>
          <p:cNvPr id="4" name="Text 4">
            <a:extLst>
              <a:ext uri="{FF2B5EF4-FFF2-40B4-BE49-F238E27FC236}">
                <a16:creationId xmlns:a16="http://schemas.microsoft.com/office/drawing/2014/main" id="{09E426D1-7B68-167E-D42F-C0E8697A452C}"/>
              </a:ext>
            </a:extLst>
          </p:cNvPr>
          <p:cNvSpPr/>
          <p:nvPr/>
        </p:nvSpPr>
        <p:spPr>
          <a:xfrm>
            <a:off x="1354341" y="1052740"/>
            <a:ext cx="1246239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Na forma e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prazos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indicados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na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convocatoria</a:t>
            </a:r>
            <a:endParaRPr lang="en-US" sz="1400" dirty="0"/>
          </a:p>
        </p:txBody>
      </p:sp>
      <p:sp>
        <p:nvSpPr>
          <p:cNvPr id="5" name="Shape 5">
            <a:extLst>
              <a:ext uri="{FF2B5EF4-FFF2-40B4-BE49-F238E27FC236}">
                <a16:creationId xmlns:a16="http://schemas.microsoft.com/office/drawing/2014/main" id="{A8B186CD-0691-750C-5039-7DAA5CFFF6C5}"/>
              </a:ext>
            </a:extLst>
          </p:cNvPr>
          <p:cNvSpPr/>
          <p:nvPr/>
        </p:nvSpPr>
        <p:spPr>
          <a:xfrm>
            <a:off x="773912" y="1695677"/>
            <a:ext cx="401836" cy="401836"/>
          </a:xfrm>
          <a:prstGeom prst="roundRect">
            <a:avLst>
              <a:gd name="adj" fmla="val 66679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gl-ES"/>
          </a:p>
        </p:txBody>
      </p:sp>
      <p:sp>
        <p:nvSpPr>
          <p:cNvPr id="6" name="Text 7">
            <a:extLst>
              <a:ext uri="{FF2B5EF4-FFF2-40B4-BE49-F238E27FC236}">
                <a16:creationId xmlns:a16="http://schemas.microsoft.com/office/drawing/2014/main" id="{C05FDAE2-BED0-20CB-682B-1AB42240A228}"/>
              </a:ext>
            </a:extLst>
          </p:cNvPr>
          <p:cNvSpPr/>
          <p:nvPr/>
        </p:nvSpPr>
        <p:spPr>
          <a:xfrm>
            <a:off x="1354341" y="1756994"/>
            <a:ext cx="4558427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Contactar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co/a </a:t>
            </a: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coordinador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/a </a:t>
            </a: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académico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/a</a:t>
            </a:r>
            <a:endParaRPr lang="en-US" sz="1750" dirty="0"/>
          </a:p>
        </p:txBody>
      </p:sp>
      <p:sp>
        <p:nvSpPr>
          <p:cNvPr id="7" name="Text 8">
            <a:extLst>
              <a:ext uri="{FF2B5EF4-FFF2-40B4-BE49-F238E27FC236}">
                <a16:creationId xmlns:a16="http://schemas.microsoft.com/office/drawing/2014/main" id="{FB4F60EE-3611-67CD-0ABA-49DFAF6BCBB6}"/>
              </a:ext>
            </a:extLst>
          </p:cNvPr>
          <p:cNvSpPr/>
          <p:nvPr/>
        </p:nvSpPr>
        <p:spPr>
          <a:xfrm>
            <a:off x="1354341" y="2143114"/>
            <a:ext cx="1246239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Para asesorarse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sobre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as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materias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do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acordo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estudos</a:t>
            </a:r>
            <a:endParaRPr lang="en-US" sz="1400" dirty="0"/>
          </a:p>
        </p:txBody>
      </p:sp>
      <p:sp>
        <p:nvSpPr>
          <p:cNvPr id="8" name="Shape 9">
            <a:extLst>
              <a:ext uri="{FF2B5EF4-FFF2-40B4-BE49-F238E27FC236}">
                <a16:creationId xmlns:a16="http://schemas.microsoft.com/office/drawing/2014/main" id="{79E7AD22-1055-490F-7C9A-DE26740F4BE5}"/>
              </a:ext>
            </a:extLst>
          </p:cNvPr>
          <p:cNvSpPr/>
          <p:nvPr/>
        </p:nvSpPr>
        <p:spPr>
          <a:xfrm>
            <a:off x="773912" y="2786052"/>
            <a:ext cx="401836" cy="401836"/>
          </a:xfrm>
          <a:prstGeom prst="roundRect">
            <a:avLst>
              <a:gd name="adj" fmla="val 66679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gl-ES"/>
          </a:p>
        </p:txBody>
      </p:sp>
      <p:sp>
        <p:nvSpPr>
          <p:cNvPr id="9" name="Text 11">
            <a:extLst>
              <a:ext uri="{FF2B5EF4-FFF2-40B4-BE49-F238E27FC236}">
                <a16:creationId xmlns:a16="http://schemas.microsoft.com/office/drawing/2014/main" id="{C0BFC989-1F3C-F283-0D1F-7DA41DBD9829}"/>
              </a:ext>
            </a:extLst>
          </p:cNvPr>
          <p:cNvSpPr/>
          <p:nvPr/>
        </p:nvSpPr>
        <p:spPr>
          <a:xfrm>
            <a:off x="1354341" y="2847369"/>
            <a:ext cx="3785592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Formalizar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o </a:t>
            </a: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acordo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de </a:t>
            </a: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estudos</a:t>
            </a:r>
            <a:endParaRPr lang="en-US" sz="1750" dirty="0"/>
          </a:p>
        </p:txBody>
      </p:sp>
      <p:sp>
        <p:nvSpPr>
          <p:cNvPr id="10" name="Text 12">
            <a:extLst>
              <a:ext uri="{FF2B5EF4-FFF2-40B4-BE49-F238E27FC236}">
                <a16:creationId xmlns:a16="http://schemas.microsoft.com/office/drawing/2014/main" id="{6A029868-F670-9FA4-6E1E-C807C70CAE5C}"/>
              </a:ext>
            </a:extLst>
          </p:cNvPr>
          <p:cNvSpPr/>
          <p:nvPr/>
        </p:nvSpPr>
        <p:spPr>
          <a:xfrm>
            <a:off x="1354341" y="3233489"/>
            <a:ext cx="1246239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En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liña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través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da plataforma OLA (</a:t>
            </a:r>
            <a:r>
              <a:rPr lang="en-US" sz="1400" u="sng" dirty="0">
                <a:solidFill>
                  <a:srgbClr val="5E87DD"/>
                </a:solidFill>
                <a:latin typeface="Manrope" pitchFamily="34" charset="0"/>
                <a:ea typeface="Manrope" pitchFamily="34" charset="-122"/>
                <a:cs typeface="Manrope" pitchFamily="34" charset="-12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https://learning-agreement.eu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). Será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definitivo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vinculante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cando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estea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asinado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por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todas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as partes</a:t>
            </a:r>
            <a:endParaRPr lang="en-US" sz="1400" dirty="0"/>
          </a:p>
        </p:txBody>
      </p:sp>
      <p:sp>
        <p:nvSpPr>
          <p:cNvPr id="11" name="Text 15">
            <a:extLst>
              <a:ext uri="{FF2B5EF4-FFF2-40B4-BE49-F238E27FC236}">
                <a16:creationId xmlns:a16="http://schemas.microsoft.com/office/drawing/2014/main" id="{ACEFC89D-06CB-B8D7-6DF7-0B1EEF5B90E6}"/>
              </a:ext>
            </a:extLst>
          </p:cNvPr>
          <p:cNvSpPr/>
          <p:nvPr/>
        </p:nvSpPr>
        <p:spPr>
          <a:xfrm>
            <a:off x="1354341" y="3937743"/>
            <a:ext cx="2477333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Inscrición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no destino</a:t>
            </a:r>
            <a:endParaRPr lang="en-US" sz="1750" dirty="0"/>
          </a:p>
        </p:txBody>
      </p:sp>
      <p:sp>
        <p:nvSpPr>
          <p:cNvPr id="12" name="Text 16">
            <a:extLst>
              <a:ext uri="{FF2B5EF4-FFF2-40B4-BE49-F238E27FC236}">
                <a16:creationId xmlns:a16="http://schemas.microsoft.com/office/drawing/2014/main" id="{8DD3FB81-BDEB-5B7C-AB37-96B19CAC2D63}"/>
              </a:ext>
            </a:extLst>
          </p:cNvPr>
          <p:cNvSpPr/>
          <p:nvPr/>
        </p:nvSpPr>
        <p:spPr>
          <a:xfrm>
            <a:off x="1354341" y="4323863"/>
            <a:ext cx="1246239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Realizar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inscripción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diferentes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trámites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administrativos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nas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universidade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destino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segundo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seus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prazos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 Non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hai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que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pagar</a:t>
            </a:r>
            <a:endParaRPr lang="en-US" sz="1400" dirty="0">
              <a:solidFill>
                <a:srgbClr val="5B6E8C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 matricula en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destino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agás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determinadas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taxas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administrativas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que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estas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poidan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solicitar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</a:p>
        </p:txBody>
      </p:sp>
      <p:sp>
        <p:nvSpPr>
          <p:cNvPr id="13" name="Shape 17">
            <a:extLst>
              <a:ext uri="{FF2B5EF4-FFF2-40B4-BE49-F238E27FC236}">
                <a16:creationId xmlns:a16="http://schemas.microsoft.com/office/drawing/2014/main" id="{7E191CCE-E267-AD5A-4028-AB8549DCA69F}"/>
              </a:ext>
            </a:extLst>
          </p:cNvPr>
          <p:cNvSpPr/>
          <p:nvPr/>
        </p:nvSpPr>
        <p:spPr>
          <a:xfrm>
            <a:off x="773912" y="4966800"/>
            <a:ext cx="401836" cy="401836"/>
          </a:xfrm>
          <a:prstGeom prst="roundRect">
            <a:avLst>
              <a:gd name="adj" fmla="val 66679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gl-ES"/>
          </a:p>
        </p:txBody>
      </p:sp>
      <p:sp>
        <p:nvSpPr>
          <p:cNvPr id="14" name="Text 19">
            <a:extLst>
              <a:ext uri="{FF2B5EF4-FFF2-40B4-BE49-F238E27FC236}">
                <a16:creationId xmlns:a16="http://schemas.microsoft.com/office/drawing/2014/main" id="{047CDE6A-EB95-19A6-EDB5-7E71D9FD064A}"/>
              </a:ext>
            </a:extLst>
          </p:cNvPr>
          <p:cNvSpPr/>
          <p:nvPr/>
        </p:nvSpPr>
        <p:spPr>
          <a:xfrm>
            <a:off x="1354341" y="5028118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Matrícula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na USC</a:t>
            </a:r>
            <a:endParaRPr lang="en-US" sz="1750" dirty="0"/>
          </a:p>
        </p:txBody>
      </p:sp>
      <p:sp>
        <p:nvSpPr>
          <p:cNvPr id="15" name="Text 20">
            <a:extLst>
              <a:ext uri="{FF2B5EF4-FFF2-40B4-BE49-F238E27FC236}">
                <a16:creationId xmlns:a16="http://schemas.microsoft.com/office/drawing/2014/main" id="{7A24A631-2D8F-66C0-AE2D-D60580805D5C}"/>
              </a:ext>
            </a:extLst>
          </p:cNvPr>
          <p:cNvSpPr/>
          <p:nvPr/>
        </p:nvSpPr>
        <p:spPr>
          <a:xfrm>
            <a:off x="1354341" y="5414237"/>
            <a:ext cx="1246239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Matricularse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na USC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prazos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ordinarios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matricula polo total de ECTS do acordo de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estudos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e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pagar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as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taxas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académicas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correspondentes</a:t>
            </a:r>
            <a:endParaRPr lang="en-US" sz="1400" dirty="0">
              <a:solidFill>
                <a:srgbClr val="5B6E8C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ademáis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dun Seguro de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Viaxes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Accidentes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obrigatorio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(aprox. 21€)</a:t>
            </a:r>
            <a:endParaRPr lang="en-US" sz="1400" dirty="0"/>
          </a:p>
        </p:txBody>
      </p:sp>
      <p:sp>
        <p:nvSpPr>
          <p:cNvPr id="16" name="Text 23">
            <a:extLst>
              <a:ext uri="{FF2B5EF4-FFF2-40B4-BE49-F238E27FC236}">
                <a16:creationId xmlns:a16="http://schemas.microsoft.com/office/drawing/2014/main" id="{3E13B94D-BC85-A9ED-7821-4832E924C3F1}"/>
              </a:ext>
            </a:extLst>
          </p:cNvPr>
          <p:cNvSpPr/>
          <p:nvPr/>
        </p:nvSpPr>
        <p:spPr>
          <a:xfrm>
            <a:off x="1354341" y="6118492"/>
            <a:ext cx="2278023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Realizar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</a:t>
            </a: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os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</a:t>
            </a: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estudos</a:t>
            </a:r>
            <a:endParaRPr lang="en-US" sz="1750" dirty="0"/>
          </a:p>
        </p:txBody>
      </p:sp>
      <p:sp>
        <p:nvSpPr>
          <p:cNvPr id="17" name="Text 24">
            <a:extLst>
              <a:ext uri="{FF2B5EF4-FFF2-40B4-BE49-F238E27FC236}">
                <a16:creationId xmlns:a16="http://schemas.microsoft.com/office/drawing/2014/main" id="{17057295-4C54-975C-97E8-F7189D7E15A6}"/>
              </a:ext>
            </a:extLst>
          </p:cNvPr>
          <p:cNvSpPr/>
          <p:nvPr/>
        </p:nvSpPr>
        <p:spPr>
          <a:xfrm>
            <a:off x="1354341" y="6504612"/>
            <a:ext cx="1246239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Completar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mobilidade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regresar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cunha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cualificación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sexa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aprobado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ou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suspenso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, para un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mínimo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do 60% dos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créditos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incluídos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no acordo de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estudos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58B1B0-92AE-5612-76D1-22F447D83726}"/>
              </a:ext>
            </a:extLst>
          </p:cNvPr>
          <p:cNvSpPr txBox="1"/>
          <p:nvPr/>
        </p:nvSpPr>
        <p:spPr>
          <a:xfrm>
            <a:off x="7315200" y="373476"/>
            <a:ext cx="7315200" cy="70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Obrigas</a:t>
            </a:r>
            <a:r>
              <a:rPr lang="en-US" sz="40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do estudantado</a:t>
            </a:r>
            <a:endParaRPr lang="en-US" sz="4000" dirty="0"/>
          </a:p>
        </p:txBody>
      </p:sp>
      <p:sp>
        <p:nvSpPr>
          <p:cNvPr id="19" name="Text 2">
            <a:extLst>
              <a:ext uri="{FF2B5EF4-FFF2-40B4-BE49-F238E27FC236}">
                <a16:creationId xmlns:a16="http://schemas.microsoft.com/office/drawing/2014/main" id="{47F52BAE-30E2-2548-707C-7ACFBD543D27}"/>
              </a:ext>
            </a:extLst>
          </p:cNvPr>
          <p:cNvSpPr>
            <a:spLocks/>
          </p:cNvSpPr>
          <p:nvPr/>
        </p:nvSpPr>
        <p:spPr>
          <a:xfrm>
            <a:off x="863208" y="717817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1</a:t>
            </a:r>
            <a:endParaRPr lang="en-US" sz="2100" dirty="0"/>
          </a:p>
        </p:txBody>
      </p:sp>
      <p:sp>
        <p:nvSpPr>
          <p:cNvPr id="20" name="Text 10">
            <a:extLst>
              <a:ext uri="{FF2B5EF4-FFF2-40B4-BE49-F238E27FC236}">
                <a16:creationId xmlns:a16="http://schemas.microsoft.com/office/drawing/2014/main" id="{7C456EE4-F17E-3E70-1204-29058C19013F}"/>
              </a:ext>
            </a:extLst>
          </p:cNvPr>
          <p:cNvSpPr/>
          <p:nvPr/>
        </p:nvSpPr>
        <p:spPr>
          <a:xfrm>
            <a:off x="863208" y="2898566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3</a:t>
            </a:r>
            <a:endParaRPr lang="en-US" sz="2100" dirty="0"/>
          </a:p>
        </p:txBody>
      </p:sp>
      <p:sp>
        <p:nvSpPr>
          <p:cNvPr id="21" name="Text 18">
            <a:extLst>
              <a:ext uri="{FF2B5EF4-FFF2-40B4-BE49-F238E27FC236}">
                <a16:creationId xmlns:a16="http://schemas.microsoft.com/office/drawing/2014/main" id="{F9E68C03-0E40-8C75-4C77-74D1343CC24B}"/>
              </a:ext>
            </a:extLst>
          </p:cNvPr>
          <p:cNvSpPr/>
          <p:nvPr/>
        </p:nvSpPr>
        <p:spPr>
          <a:xfrm>
            <a:off x="863208" y="5079314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5</a:t>
            </a:r>
            <a:endParaRPr lang="en-US" sz="2100" dirty="0"/>
          </a:p>
        </p:txBody>
      </p:sp>
      <p:sp>
        <p:nvSpPr>
          <p:cNvPr id="22" name="Text 6">
            <a:extLst>
              <a:ext uri="{FF2B5EF4-FFF2-40B4-BE49-F238E27FC236}">
                <a16:creationId xmlns:a16="http://schemas.microsoft.com/office/drawing/2014/main" id="{CC00039B-0157-7BC9-EC98-6CAA047F55C0}"/>
              </a:ext>
            </a:extLst>
          </p:cNvPr>
          <p:cNvSpPr/>
          <p:nvPr/>
        </p:nvSpPr>
        <p:spPr>
          <a:xfrm>
            <a:off x="840825" y="1729074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2</a:t>
            </a:r>
            <a:endParaRPr lang="en-US" sz="2100" dirty="0"/>
          </a:p>
        </p:txBody>
      </p:sp>
      <p:sp>
        <p:nvSpPr>
          <p:cNvPr id="23" name="Text 14">
            <a:extLst>
              <a:ext uri="{FF2B5EF4-FFF2-40B4-BE49-F238E27FC236}">
                <a16:creationId xmlns:a16="http://schemas.microsoft.com/office/drawing/2014/main" id="{4DF3E4FA-2CE2-3BEB-2FA7-D99C9061B68C}"/>
              </a:ext>
            </a:extLst>
          </p:cNvPr>
          <p:cNvSpPr/>
          <p:nvPr/>
        </p:nvSpPr>
        <p:spPr>
          <a:xfrm>
            <a:off x="840825" y="3909823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4</a:t>
            </a:r>
            <a:endParaRPr lang="en-US" sz="2100" dirty="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66043C75-39DD-138A-2A72-CD5D4500EE28}"/>
              </a:ext>
            </a:extLst>
          </p:cNvPr>
          <p:cNvSpPr/>
          <p:nvPr/>
        </p:nvSpPr>
        <p:spPr>
          <a:xfrm>
            <a:off x="840825" y="6090572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6</a:t>
            </a:r>
            <a:endParaRPr lang="en-US" sz="2100" dirty="0"/>
          </a:p>
        </p:txBody>
      </p:sp>
      <p:sp>
        <p:nvSpPr>
          <p:cNvPr id="26" name="Shape 13">
            <a:extLst>
              <a:ext uri="{FF2B5EF4-FFF2-40B4-BE49-F238E27FC236}">
                <a16:creationId xmlns:a16="http://schemas.microsoft.com/office/drawing/2014/main" id="{AFC00375-CD9A-228B-262B-471FEF65E6CD}"/>
              </a:ext>
            </a:extLst>
          </p:cNvPr>
          <p:cNvSpPr/>
          <p:nvPr/>
        </p:nvSpPr>
        <p:spPr>
          <a:xfrm>
            <a:off x="773912" y="3876426"/>
            <a:ext cx="401836" cy="401836"/>
          </a:xfrm>
          <a:prstGeom prst="roundRect">
            <a:avLst>
              <a:gd name="adj" fmla="val 66679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gl-ES"/>
          </a:p>
        </p:txBody>
      </p:sp>
      <p:sp>
        <p:nvSpPr>
          <p:cNvPr id="27" name="Shape 21">
            <a:extLst>
              <a:ext uri="{FF2B5EF4-FFF2-40B4-BE49-F238E27FC236}">
                <a16:creationId xmlns:a16="http://schemas.microsoft.com/office/drawing/2014/main" id="{D48BC875-54D2-66A6-2FB0-31A196C52F7E}"/>
              </a:ext>
            </a:extLst>
          </p:cNvPr>
          <p:cNvSpPr/>
          <p:nvPr/>
        </p:nvSpPr>
        <p:spPr>
          <a:xfrm>
            <a:off x="773912" y="6057175"/>
            <a:ext cx="401836" cy="401836"/>
          </a:xfrm>
          <a:prstGeom prst="roundRect">
            <a:avLst>
              <a:gd name="adj" fmla="val 66679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gl-ES"/>
          </a:p>
        </p:txBody>
      </p:sp>
      <p:sp>
        <p:nvSpPr>
          <p:cNvPr id="33" name="Text 14">
            <a:extLst>
              <a:ext uri="{FF2B5EF4-FFF2-40B4-BE49-F238E27FC236}">
                <a16:creationId xmlns:a16="http://schemas.microsoft.com/office/drawing/2014/main" id="{B4B69A02-3954-8C26-D015-F8DCB7C30548}"/>
              </a:ext>
            </a:extLst>
          </p:cNvPr>
          <p:cNvSpPr/>
          <p:nvPr/>
        </p:nvSpPr>
        <p:spPr>
          <a:xfrm>
            <a:off x="840825" y="3991121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4</a:t>
            </a:r>
            <a:endParaRPr lang="en-US" sz="2100" dirty="0"/>
          </a:p>
        </p:txBody>
      </p:sp>
      <p:sp>
        <p:nvSpPr>
          <p:cNvPr id="34" name="Text 22">
            <a:extLst>
              <a:ext uri="{FF2B5EF4-FFF2-40B4-BE49-F238E27FC236}">
                <a16:creationId xmlns:a16="http://schemas.microsoft.com/office/drawing/2014/main" id="{3A2A134F-EE1F-B148-D734-2E70CE5B0571}"/>
              </a:ext>
            </a:extLst>
          </p:cNvPr>
          <p:cNvSpPr/>
          <p:nvPr/>
        </p:nvSpPr>
        <p:spPr>
          <a:xfrm>
            <a:off x="840825" y="6171870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6</a:t>
            </a:r>
            <a:endParaRPr lang="en-US" sz="2100" dirty="0"/>
          </a:p>
        </p:txBody>
      </p:sp>
      <p:sp>
        <p:nvSpPr>
          <p:cNvPr id="35" name="Text 23">
            <a:extLst>
              <a:ext uri="{FF2B5EF4-FFF2-40B4-BE49-F238E27FC236}">
                <a16:creationId xmlns:a16="http://schemas.microsoft.com/office/drawing/2014/main" id="{607E0EEC-D5AC-0E7F-2FF9-E00C22164D1F}"/>
              </a:ext>
            </a:extLst>
          </p:cNvPr>
          <p:cNvSpPr/>
          <p:nvPr/>
        </p:nvSpPr>
        <p:spPr>
          <a:xfrm>
            <a:off x="1354341" y="7171936"/>
            <a:ext cx="2278023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Entregar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 </a:t>
            </a: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toda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 a </a:t>
            </a: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documentación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 </a:t>
            </a: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solicitada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 </a:t>
            </a:r>
            <a:r>
              <a:rPr lang="en-US" sz="1750" dirty="0" err="1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pola</a:t>
            </a:r>
            <a:r>
              <a:rPr lang="en-US" sz="1750" dirty="0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 USC</a:t>
            </a:r>
            <a:endParaRPr lang="en-US" sz="1750" dirty="0"/>
          </a:p>
        </p:txBody>
      </p:sp>
      <p:sp>
        <p:nvSpPr>
          <p:cNvPr id="36" name="Text 24">
            <a:extLst>
              <a:ext uri="{FF2B5EF4-FFF2-40B4-BE49-F238E27FC236}">
                <a16:creationId xmlns:a16="http://schemas.microsoft.com/office/drawing/2014/main" id="{D7559029-575E-FBBB-830C-0300B2C86FA1}"/>
              </a:ext>
            </a:extLst>
          </p:cNvPr>
          <p:cNvSpPr/>
          <p:nvPr/>
        </p:nvSpPr>
        <p:spPr>
          <a:xfrm>
            <a:off x="1354341" y="7558056"/>
            <a:ext cx="12462391" cy="285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Proporcionar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á Oficina de Mobilidade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toda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documentación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solicitada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na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convocatoria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prazos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estipulados</a:t>
            </a:r>
            <a:endParaRPr lang="en-US" sz="1400" dirty="0"/>
          </a:p>
        </p:txBody>
      </p:sp>
      <p:sp>
        <p:nvSpPr>
          <p:cNvPr id="37" name="Shape 21">
            <a:extLst>
              <a:ext uri="{FF2B5EF4-FFF2-40B4-BE49-F238E27FC236}">
                <a16:creationId xmlns:a16="http://schemas.microsoft.com/office/drawing/2014/main" id="{6F66A844-B044-357E-D67E-7CC936C77A92}"/>
              </a:ext>
            </a:extLst>
          </p:cNvPr>
          <p:cNvSpPr/>
          <p:nvPr/>
        </p:nvSpPr>
        <p:spPr>
          <a:xfrm>
            <a:off x="773912" y="7110619"/>
            <a:ext cx="401836" cy="401836"/>
          </a:xfrm>
          <a:prstGeom prst="roundRect">
            <a:avLst>
              <a:gd name="adj" fmla="val 66679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gl-ES"/>
          </a:p>
        </p:txBody>
      </p:sp>
      <p:sp>
        <p:nvSpPr>
          <p:cNvPr id="38" name="Text 22">
            <a:extLst>
              <a:ext uri="{FF2B5EF4-FFF2-40B4-BE49-F238E27FC236}">
                <a16:creationId xmlns:a16="http://schemas.microsoft.com/office/drawing/2014/main" id="{7E63D2CD-E385-CE92-C2C8-75225727F256}"/>
              </a:ext>
            </a:extLst>
          </p:cNvPr>
          <p:cNvSpPr/>
          <p:nvPr/>
        </p:nvSpPr>
        <p:spPr>
          <a:xfrm>
            <a:off x="840825" y="7225314"/>
            <a:ext cx="267891" cy="3349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100" dirty="0">
                <a:solidFill>
                  <a:srgbClr val="000000"/>
                </a:solidFill>
                <a:latin typeface="Alexandria Medium" pitchFamily="34" charset="0"/>
                <a:cs typeface="Alexandria Medium" pitchFamily="34" charset="-120"/>
              </a:rPr>
              <a:t>7</a:t>
            </a:r>
            <a:endParaRPr lang="en-US" sz="2100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E957192-42C5-6F65-3E3B-A3601481B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8439" y="7311417"/>
            <a:ext cx="3209524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73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8854E72-102F-C59B-F64D-EFD97F325581}"/>
              </a:ext>
            </a:extLst>
          </p:cNvPr>
          <p:cNvSpPr>
            <a:spLocks noGrp="1"/>
          </p:cNvSpPr>
          <p:nvPr/>
        </p:nvSpPr>
        <p:spPr>
          <a:xfrm>
            <a:off x="1033670" y="1259870"/>
            <a:ext cx="12294704" cy="5733256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50"/>
              </a:lnSpc>
              <a:buNone/>
            </a:pPr>
            <a:r>
              <a:rPr lang="gl-ES" altLang="gl-ES" sz="1600" dirty="0">
                <a:solidFill>
                  <a:srgbClr val="5B6E8C"/>
                </a:solidFill>
                <a:latin typeface="Manrope" pitchFamily="34" charset="0"/>
              </a:rPr>
              <a:t>O Acordo de estudos e o  seu recoñecemento ao final da estadía son a base da mobilidade.</a:t>
            </a:r>
          </a:p>
          <a:p>
            <a:pPr>
              <a:lnSpc>
                <a:spcPts val="2250"/>
              </a:lnSpc>
              <a:buFont typeface="Wingdings" panose="05000000000000000000" pitchFamily="2" charset="2"/>
              <a:buChar char="q"/>
            </a:pPr>
            <a:r>
              <a:rPr lang="gl-ES" altLang="gl-ES" sz="1600" dirty="0">
                <a:solidFill>
                  <a:srgbClr val="5B6E8C"/>
                </a:solidFill>
                <a:latin typeface="Manrope" pitchFamily="34" charset="0"/>
              </a:rPr>
              <a:t>Formalizar un acordo de estudos en liña a través da plataforma OLA  </a:t>
            </a:r>
            <a:r>
              <a:rPr lang="es-ES" sz="1600" dirty="0">
                <a:solidFill>
                  <a:srgbClr val="5B6E8C"/>
                </a:solidFill>
                <a:latin typeface="Manrope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https://learning-agreement.eu</a:t>
            </a:r>
            <a:r>
              <a:rPr lang="es-ES" sz="1600" dirty="0">
                <a:solidFill>
                  <a:srgbClr val="5B6E8C"/>
                </a:solidFill>
                <a:latin typeface="Manrope" pitchFamily="34" charset="0"/>
              </a:rPr>
              <a:t> </a:t>
            </a:r>
          </a:p>
          <a:p>
            <a:pPr>
              <a:lnSpc>
                <a:spcPts val="2250"/>
              </a:lnSpc>
              <a:buFont typeface="Wingdings" panose="05000000000000000000" pitchFamily="2" charset="2"/>
              <a:buChar char="q"/>
            </a:pPr>
            <a:r>
              <a:rPr lang="gl-ES" altLang="gl-ES" sz="1600" dirty="0">
                <a:solidFill>
                  <a:srgbClr val="5B6E8C"/>
                </a:solidFill>
                <a:latin typeface="Manrope" pitchFamily="34" charset="0"/>
              </a:rPr>
              <a:t>Facilitarase ao estudantado seleccionado no seu debido momento un manual coas instrucións de como cubrir o acordo de estudos en liña</a:t>
            </a:r>
          </a:p>
          <a:p>
            <a:pPr>
              <a:lnSpc>
                <a:spcPts val="2250"/>
              </a:lnSpc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O acordo de estudos en liña será definitivo e vinculante cando estea asinado pola/o estudante, pola USC e pola universidade de destino e sempre que se cumpran os requisitos establecidos para o programa de intercambio, o plan de estudos da titulación da/o estudante e as normas de matrícula e permanencia da USC</a:t>
            </a:r>
          </a:p>
          <a:p>
            <a:pPr>
              <a:lnSpc>
                <a:spcPts val="2250"/>
              </a:lnSpc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Unha vez asinado por tódalas partes, non poderá modificarse ata o comezo do curso. Prazo para facer Cambios no OLA- 1 mes dende o inicio de cada semestre.</a:t>
            </a:r>
          </a:p>
          <a:p>
            <a:pPr>
              <a:lnSpc>
                <a:spcPts val="2250"/>
              </a:lnSpc>
              <a:spcBef>
                <a:spcPct val="50000"/>
              </a:spcBef>
              <a:buFont typeface="Wingdings" panose="05000000000000000000" pitchFamily="2" charset="2"/>
              <a:buChar char="q"/>
              <a:defRPr/>
            </a:pPr>
            <a:endParaRPr lang="gl-ES" sz="1600" dirty="0">
              <a:solidFill>
                <a:srgbClr val="5B6E8C"/>
              </a:solidFill>
              <a:latin typeface="Manrope" pitchFamily="34" charset="0"/>
            </a:endParaRPr>
          </a:p>
          <a:p>
            <a:pPr marL="0" indent="0">
              <a:lnSpc>
                <a:spcPts val="2250"/>
              </a:lnSpc>
              <a:spcBef>
                <a:spcPct val="50000"/>
              </a:spcBef>
              <a:buNone/>
              <a:defRPr/>
            </a:pP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REQUISITOS DE CRÉDITOS NA USC (MÍN. E MÁX.):</a:t>
            </a:r>
          </a:p>
          <a:p>
            <a:pPr marL="0" indent="0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gl-ES" sz="1600" b="1" dirty="0">
              <a:solidFill>
                <a:schemeClr val="tx1"/>
              </a:solidFill>
            </a:endParaRPr>
          </a:p>
          <a:p>
            <a:pPr marL="0" indent="0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gl-ES" sz="1600" b="1" dirty="0">
              <a:solidFill>
                <a:schemeClr val="tx1"/>
              </a:solidFill>
            </a:endParaRPr>
          </a:p>
          <a:p>
            <a:pPr marL="400050" lvl="1" indent="0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gl-ES" sz="2000" dirty="0">
              <a:solidFill>
                <a:schemeClr val="tx1"/>
              </a:solidFill>
            </a:endParaRPr>
          </a:p>
          <a:p>
            <a:pPr marL="0" lvl="1" indent="0">
              <a:lnSpc>
                <a:spcPts val="2250"/>
              </a:lnSpc>
              <a:spcBef>
                <a:spcPct val="50000"/>
              </a:spcBef>
              <a:buNone/>
              <a:defRPr/>
            </a:pPr>
            <a:endParaRPr lang="gl-ES" sz="1600" dirty="0">
              <a:solidFill>
                <a:srgbClr val="5B6E8C"/>
              </a:solidFill>
              <a:latin typeface="Manrope" pitchFamily="34" charset="0"/>
            </a:endParaRPr>
          </a:p>
          <a:p>
            <a:pPr>
              <a:lnSpc>
                <a:spcPts val="2250"/>
              </a:lnSpc>
              <a:buFont typeface="Courier New" panose="02070309020205020404" pitchFamily="49" charset="0"/>
              <a:buChar char="o"/>
              <a:defRPr/>
            </a:pPr>
            <a:endParaRPr lang="gl-ES" sz="1600" dirty="0">
              <a:solidFill>
                <a:srgbClr val="5B6E8C"/>
              </a:solidFill>
              <a:latin typeface="Manrope" pitchFamily="34" charset="0"/>
            </a:endParaRPr>
          </a:p>
          <a:p>
            <a:pPr>
              <a:lnSpc>
                <a:spcPts val="2250"/>
              </a:lnSpc>
              <a:buFont typeface="Wingdings" panose="05000000000000000000" pitchFamily="2" charset="2"/>
              <a:buChar char="q"/>
              <a:defRPr/>
            </a:pP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Pódese incluír o seguinte número de materias suspensas: se a/o estudante cursa terceiro curso no ano de mobilidade: dúas suspensas; se cursa cuarto: tres suspensas, independentemente do número de anos en que se tivese matriculado previamente. </a:t>
            </a:r>
            <a:endParaRPr lang="es-ES" sz="1600" dirty="0">
              <a:solidFill>
                <a:srgbClr val="5B6E8C"/>
              </a:solidFill>
              <a:latin typeface="Manrope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A3314-B82E-3142-A310-FFDCB9722515}"/>
              </a:ext>
            </a:extLst>
          </p:cNvPr>
          <p:cNvSpPr txBox="1"/>
          <p:nvPr/>
        </p:nvSpPr>
        <p:spPr>
          <a:xfrm>
            <a:off x="3419061" y="553073"/>
            <a:ext cx="8090452" cy="70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Acordo</a:t>
            </a:r>
            <a:r>
              <a:rPr lang="en-US" sz="40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de Estudos en </a:t>
            </a:r>
            <a:r>
              <a:rPr lang="en-US" sz="40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liña</a:t>
            </a:r>
            <a:r>
              <a:rPr lang="en-US" sz="40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(OLA)</a:t>
            </a:r>
            <a:endParaRPr lang="en-US" sz="4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203596-8A24-A3A0-E119-F59D72962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664542"/>
              </p:ext>
            </p:extLst>
          </p:nvPr>
        </p:nvGraphicFramePr>
        <p:xfrm>
          <a:off x="3455693" y="4382036"/>
          <a:ext cx="8884096" cy="1485971"/>
        </p:xfrm>
        <a:graphic>
          <a:graphicData uri="http://schemas.openxmlformats.org/drawingml/2006/table">
            <a:tbl>
              <a:tblPr/>
              <a:tblGrid>
                <a:gridCol w="2206731">
                  <a:extLst>
                    <a:ext uri="{9D8B030D-6E8A-4147-A177-3AD203B41FA5}">
                      <a16:colId xmlns:a16="http://schemas.microsoft.com/office/drawing/2014/main" val="3548484573"/>
                    </a:ext>
                  </a:extLst>
                </a:gridCol>
                <a:gridCol w="1669341">
                  <a:extLst>
                    <a:ext uri="{9D8B030D-6E8A-4147-A177-3AD203B41FA5}">
                      <a16:colId xmlns:a16="http://schemas.microsoft.com/office/drawing/2014/main" val="2495550274"/>
                    </a:ext>
                  </a:extLst>
                </a:gridCol>
                <a:gridCol w="2835593">
                  <a:extLst>
                    <a:ext uri="{9D8B030D-6E8A-4147-A177-3AD203B41FA5}">
                      <a16:colId xmlns:a16="http://schemas.microsoft.com/office/drawing/2014/main" val="2725258807"/>
                    </a:ext>
                  </a:extLst>
                </a:gridCol>
                <a:gridCol w="2172431">
                  <a:extLst>
                    <a:ext uri="{9D8B030D-6E8A-4147-A177-3AD203B41FA5}">
                      <a16:colId xmlns:a16="http://schemas.microsoft.com/office/drawing/2014/main" val="2860585093"/>
                    </a:ext>
                  </a:extLst>
                </a:gridCol>
              </a:tblGrid>
              <a:tr h="621353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s-ES" sz="1200" b="1" i="0" dirty="0">
                          <a:solidFill>
                            <a:schemeClr val="bg1"/>
                          </a:solidFill>
                          <a:effectLst/>
                          <a:latin typeface="Manrope" panose="020B0604020202020204" charset="0"/>
                        </a:rPr>
                        <a:t>DURACIÓN​</a:t>
                      </a: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s-ES" sz="1200" b="1" i="0" dirty="0" err="1">
                          <a:solidFill>
                            <a:schemeClr val="bg1"/>
                          </a:solidFill>
                          <a:effectLst/>
                          <a:latin typeface="Manrope" panose="020B0604020202020204" charset="0"/>
                        </a:rPr>
                        <a:t>Nº</a:t>
                      </a:r>
                      <a:r>
                        <a:rPr lang="es-ES" sz="1200" b="1" i="0" dirty="0">
                          <a:solidFill>
                            <a:schemeClr val="bg1"/>
                          </a:solidFill>
                          <a:effectLst/>
                          <a:latin typeface="Manrope" panose="020B0604020202020204" charset="0"/>
                        </a:rPr>
                        <a:t> ordinario de ECTS​</a:t>
                      </a: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s-ES" sz="1200" b="1" i="0" dirty="0">
                          <a:solidFill>
                            <a:schemeClr val="bg1"/>
                          </a:solidFill>
                          <a:effectLst/>
                          <a:latin typeface="Manrope" panose="020B0604020202020204" charset="0"/>
                        </a:rPr>
                        <a:t>MÍN. e MÁX. excepcionalmente​</a:t>
                      </a: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1425"/>
                        </a:lnSpc>
                        <a:buNone/>
                      </a:pPr>
                      <a:r>
                        <a:rPr lang="es-ES" sz="1200" b="1" i="0" dirty="0">
                          <a:solidFill>
                            <a:schemeClr val="bg1"/>
                          </a:solidFill>
                          <a:effectLst/>
                          <a:latin typeface="Manrope" panose="020B0604020202020204" charset="0"/>
                        </a:rPr>
                        <a:t>Máx. DOBRES GRAOS excepcionalmente​</a:t>
                      </a: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440753"/>
                  </a:ext>
                </a:extLst>
              </a:tr>
              <a:tr h="432309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s-ES" sz="11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1 semestre​</a:t>
                      </a: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s-ES" sz="11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30​</a:t>
                      </a: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s-ES" sz="11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Mín.: 20 ​ / Máx.: 36</a:t>
                      </a: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s-ES" sz="11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45 ECTS​</a:t>
                      </a: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045379"/>
                  </a:ext>
                </a:extLst>
              </a:tr>
              <a:tr h="432309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s-ES" sz="11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Curso completo</a:t>
                      </a: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7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s-ES" sz="11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60 ​</a:t>
                      </a: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7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s-ES" sz="11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Mín.: 40​ / Máx.: 75​</a:t>
                      </a: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7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s-ES" sz="11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90 ECTS​</a:t>
                      </a:r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7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670539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94E2E9C8-B58C-1E0B-143B-DA79D1CAD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8225" y="3563938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gl-ES" altLang="gl-E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gl-ES" altLang="gl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gl-ES" altLang="gl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D58D578-0897-F6B9-1002-2B07E5CB6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2305" y="7304453"/>
            <a:ext cx="3209524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38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7CC0736-2FBA-0312-F173-D1604DF589E8}"/>
              </a:ext>
            </a:extLst>
          </p:cNvPr>
          <p:cNvSpPr txBox="1"/>
          <p:nvPr/>
        </p:nvSpPr>
        <p:spPr>
          <a:xfrm>
            <a:off x="1016000" y="1739649"/>
            <a:ext cx="11796889" cy="5334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1338" indent="-450850">
              <a:spcAft>
                <a:spcPts val="800"/>
              </a:spcAft>
              <a:buFont typeface="Wingdings" panose="05000000000000000000" pitchFamily="2" charset="2"/>
              <a:buChar char="q"/>
              <a:defRPr/>
            </a:pPr>
            <a:r>
              <a:rPr lang="gl-ES" sz="1600" u="sng" dirty="0">
                <a:solidFill>
                  <a:srgbClr val="5B6E8C"/>
                </a:solidFill>
                <a:latin typeface="Manrope" pitchFamily="34" charset="0"/>
              </a:rPr>
              <a:t>Créditos Optativos Cursados en Réxime de Intercambio</a:t>
            </a: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: Poderase cursar na universidade de destino materias que non teñan unha equivalencia concreta na USC.  Nestes casos, o estudantado matricularase na USC de “créditos optativos cursados en réxime de intercambio” polo mesmo número de créditos que a materia de destino.</a:t>
            </a:r>
          </a:p>
          <a:p>
            <a:pPr marL="541338" indent="-450850">
              <a:spcAft>
                <a:spcPts val="800"/>
              </a:spcAft>
              <a:buFont typeface="Wingdings" panose="05000000000000000000" pitchFamily="2" charset="2"/>
              <a:buChar char="q"/>
              <a:defRPr/>
            </a:pPr>
            <a:endParaRPr lang="gl-ES" sz="1600" dirty="0">
              <a:solidFill>
                <a:srgbClr val="5B6E8C"/>
              </a:solidFill>
              <a:latin typeface="Manrope" pitchFamily="34" charset="0"/>
            </a:endParaRPr>
          </a:p>
          <a:p>
            <a:pPr marL="541338" indent="-450850">
              <a:spcAft>
                <a:spcPts val="800"/>
              </a:spcAft>
              <a:buFont typeface="Wingdings" panose="05000000000000000000" pitchFamily="2" charset="2"/>
              <a:buChar char="q"/>
              <a:defRPr/>
            </a:pP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 O período de intercambio poderá incluír unha </a:t>
            </a:r>
            <a:r>
              <a:rPr lang="gl-ES" sz="1600" b="1" dirty="0">
                <a:solidFill>
                  <a:srgbClr val="5B6E8C"/>
                </a:solidFill>
                <a:latin typeface="Manrope" pitchFamily="34" charset="0"/>
              </a:rPr>
              <a:t>formación práctica e traballos academicamente dirixidos ou similares</a:t>
            </a: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, se estes traballos figuran no plan de estudos. Os </a:t>
            </a:r>
            <a:r>
              <a:rPr lang="gl-ES" sz="1600" u="sng" dirty="0">
                <a:solidFill>
                  <a:srgbClr val="5B6E8C"/>
                </a:solidFill>
                <a:latin typeface="Manrope" pitchFamily="34" charset="0"/>
              </a:rPr>
              <a:t>traballos de fin de grao (TFG)</a:t>
            </a: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 e </a:t>
            </a:r>
            <a:r>
              <a:rPr lang="gl-ES" sz="1600" u="sng" dirty="0">
                <a:solidFill>
                  <a:srgbClr val="5B6E8C"/>
                </a:solidFill>
                <a:latin typeface="Manrope" pitchFamily="34" charset="0"/>
              </a:rPr>
              <a:t>traballos de fin de máster (TFM) </a:t>
            </a: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poderán prepararse e defenderse ben na USC ben na universidade de destino, segundo quede establecido pola regulamentación xeral de traballos de fin de grao e de fin de máster da USC</a:t>
            </a:r>
          </a:p>
          <a:p>
            <a:pPr marL="541338" indent="-450850">
              <a:spcAft>
                <a:spcPts val="800"/>
              </a:spcAft>
              <a:buFont typeface="Wingdings" panose="05000000000000000000" pitchFamily="2" charset="2"/>
              <a:buChar char="q"/>
              <a:defRPr/>
            </a:pPr>
            <a:endParaRPr lang="gl-ES" sz="1600" dirty="0">
              <a:solidFill>
                <a:srgbClr val="5B6E8C"/>
              </a:solidFill>
              <a:latin typeface="Manrope" pitchFamily="34" charset="0"/>
            </a:endParaRPr>
          </a:p>
          <a:p>
            <a:pPr marL="541338" indent="-450850">
              <a:spcAft>
                <a:spcPts val="800"/>
              </a:spcAft>
              <a:buFont typeface="Wingdings" panose="05000000000000000000" pitchFamily="2" charset="2"/>
              <a:buChar char="q"/>
              <a:defRPr/>
            </a:pP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Os </a:t>
            </a:r>
            <a:r>
              <a:rPr lang="gl-ES" sz="1600" u="sng" dirty="0">
                <a:solidFill>
                  <a:srgbClr val="5B6E8C"/>
                </a:solidFill>
                <a:latin typeface="Manrope" pitchFamily="34" charset="0"/>
              </a:rPr>
              <a:t>CAMBIOS AO ACORDO DE ESTUDOS </a:t>
            </a: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xestionaranse unha vez comezado o curso na universidade de acollida (no prazo </a:t>
            </a:r>
            <a:r>
              <a:rPr lang="gl-ES" sz="1600" b="1" u="sng" dirty="0">
                <a:solidFill>
                  <a:srgbClr val="5B6E8C"/>
                </a:solidFill>
                <a:latin typeface="Manrope" pitchFamily="34" charset="0"/>
              </a:rPr>
              <a:t>dun mes </a:t>
            </a: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dende o comezo de cada semestre)</a:t>
            </a:r>
          </a:p>
          <a:p>
            <a:pPr marL="541338" indent="-450850">
              <a:spcAft>
                <a:spcPts val="800"/>
              </a:spcAft>
              <a:buFont typeface="Wingdings" panose="05000000000000000000" pitchFamily="2" charset="2"/>
              <a:buChar char="q"/>
              <a:defRPr/>
            </a:pPr>
            <a:endParaRPr lang="gl-ES" sz="1600" dirty="0">
              <a:solidFill>
                <a:srgbClr val="5B6E8C"/>
              </a:solidFill>
              <a:latin typeface="Manrope" pitchFamily="34" charset="0"/>
            </a:endParaRPr>
          </a:p>
          <a:p>
            <a:pPr marL="541338" indent="-450850">
              <a:spcAft>
                <a:spcPts val="800"/>
              </a:spcAft>
              <a:buFont typeface="Wingdings" panose="05000000000000000000" pitchFamily="2" charset="2"/>
              <a:buChar char="q"/>
              <a:defRPr/>
            </a:pPr>
            <a:r>
              <a:rPr lang="gl-ES" sz="1600" u="sng" dirty="0">
                <a:solidFill>
                  <a:srgbClr val="5B6E8C"/>
                </a:solidFill>
                <a:latin typeface="Manrope" pitchFamily="34" charset="0"/>
              </a:rPr>
              <a:t>Non  serán recoñecidos </a:t>
            </a: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estudos ou actividades realizados que non figuren no acordo de estudos, nin aqueles dos que a/o estudante non se matriculase previamente, sen prexuízo da posibilidade da súa constancia no suplemento europeo ao título (SET)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gl-ES" sz="2000" dirty="0">
              <a:solidFill>
                <a:srgbClr val="0070C0"/>
              </a:solidFill>
              <a:cs typeface="Arial" pitchFamily="34" charset="0"/>
            </a:endParaRPr>
          </a:p>
          <a:p>
            <a:pPr>
              <a:defRPr/>
            </a:pPr>
            <a:endParaRPr lang="es-ES" sz="1800" dirty="0">
              <a:cs typeface="Arial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E275D61-51C5-DC74-8831-502CC3645DA4}"/>
              </a:ext>
            </a:extLst>
          </p:cNvPr>
          <p:cNvSpPr txBox="1"/>
          <p:nvPr/>
        </p:nvSpPr>
        <p:spPr>
          <a:xfrm>
            <a:off x="3043922" y="753774"/>
            <a:ext cx="8515899" cy="7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defTabSz="914400" rtl="0" eaLnBrk="1" latinLnBrk="0" hangingPunct="1">
              <a:lnSpc>
                <a:spcPts val="5000"/>
              </a:lnSpc>
              <a:buNone/>
            </a:pPr>
            <a:r>
              <a:rPr lang="es-ES" sz="4000" kern="1200" dirty="0" err="1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Outras</a:t>
            </a:r>
            <a:r>
              <a:rPr lang="es-ES" sz="4000" kern="1200" dirty="0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 </a:t>
            </a:r>
            <a:r>
              <a:rPr lang="es-ES" sz="4000" kern="1200" dirty="0" err="1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consideracións</a:t>
            </a:r>
            <a:r>
              <a:rPr lang="es-ES" sz="4000" kern="1200" dirty="0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 do </a:t>
            </a:r>
            <a:r>
              <a:rPr lang="es-ES" sz="4000" kern="1200" dirty="0" err="1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Acordo</a:t>
            </a:r>
            <a:endParaRPr lang="es-ES" sz="4000" kern="1200" dirty="0">
              <a:solidFill>
                <a:srgbClr val="5B6E8C"/>
              </a:solidFill>
              <a:latin typeface="Alexandria Medium" pitchFamily="34" charset="0"/>
              <a:cs typeface="Alexandria Medium" pitchFamily="34" charset="-12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FAEFAB-ECB8-30A7-A6AF-22866DD60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305" y="7304453"/>
            <a:ext cx="3209524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45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853985" y="4231349"/>
            <a:ext cx="634364" cy="148590"/>
            <a:chOff x="6486525" y="2462212"/>
            <a:chExt cx="528637" cy="123825"/>
          </a:xfrm>
        </p:grpSpPr>
        <p:sp>
          <p:nvSpPr>
            <p:cNvPr id="3" name="Rounded Rectangle 2"/>
            <p:cNvSpPr/>
            <p:nvPr/>
          </p:nvSpPr>
          <p:spPr>
            <a:xfrm>
              <a:off x="6486525" y="2524125"/>
              <a:ext cx="523875" cy="9525"/>
            </a:xfrm>
            <a:custGeom>
              <a:avLst/>
              <a:gdLst/>
              <a:ahLst/>
              <a:cxnLst/>
              <a:rect l="0" t="0" r="0" b="0"/>
              <a:pathLst>
                <a:path w="523875" h="9525">
                  <a:moveTo>
                    <a:pt x="523875" y="0"/>
                  </a:moveTo>
                  <a:lnTo>
                    <a:pt x="0" y="0"/>
                  </a:lnTo>
                </a:path>
              </a:pathLst>
            </a:custGeom>
            <a:noFill/>
            <a:ln w="14287">
              <a:solidFill>
                <a:srgbClr val="484848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53110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06220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59331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12441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65551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18661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1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224882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53084"/>
              <a:endParaRPr sz="3085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6953250" y="2462212"/>
              <a:ext cx="61912" cy="123825"/>
            </a:xfrm>
            <a:custGeom>
              <a:avLst/>
              <a:gdLst/>
              <a:ahLst/>
              <a:cxnLst/>
              <a:rect l="0" t="0" r="0" b="0"/>
              <a:pathLst>
                <a:path w="61912" h="123825">
                  <a:moveTo>
                    <a:pt x="0" y="123825"/>
                  </a:moveTo>
                  <a:lnTo>
                    <a:pt x="61912" y="61912"/>
                  </a:lnTo>
                  <a:lnTo>
                    <a:pt x="0" y="0"/>
                  </a:lnTo>
                </a:path>
              </a:pathLst>
            </a:custGeom>
            <a:noFill/>
            <a:ln w="14287">
              <a:solidFill>
                <a:srgbClr val="484848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53110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06220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59331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12441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265551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18661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771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224882" algn="l" defTabSz="653110" rtl="0" eaLnBrk="1" latinLnBrk="0" hangingPunct="1">
                <a:defRPr sz="257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53084"/>
              <a:endParaRPr sz="3085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121370" y="4262507"/>
            <a:ext cx="68580" cy="68580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28575"/>
                </a:moveTo>
                <a:cubicBezTo>
                  <a:pt x="57150" y="44356"/>
                  <a:pt x="44356" y="57150"/>
                  <a:pt x="28575" y="57150"/>
                </a:cubicBezTo>
                <a:cubicBezTo>
                  <a:pt x="12793" y="57150"/>
                  <a:pt x="0" y="44356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6" y="0"/>
                  <a:pt x="57150" y="12793"/>
                  <a:pt x="57150" y="28575"/>
                </a:cubicBezTo>
                <a:close/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07170" y="4262507"/>
            <a:ext cx="68580" cy="68580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28575"/>
                </a:moveTo>
                <a:cubicBezTo>
                  <a:pt x="57150" y="44356"/>
                  <a:pt x="44356" y="57150"/>
                  <a:pt x="28575" y="57150"/>
                </a:cubicBezTo>
                <a:cubicBezTo>
                  <a:pt x="12793" y="57150"/>
                  <a:pt x="0" y="44356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6" y="0"/>
                  <a:pt x="57150" y="12793"/>
                  <a:pt x="57150" y="28575"/>
                </a:cubicBezTo>
                <a:close/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92970" y="4262507"/>
            <a:ext cx="68580" cy="68580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28575"/>
                </a:moveTo>
                <a:cubicBezTo>
                  <a:pt x="57150" y="44356"/>
                  <a:pt x="44356" y="57150"/>
                  <a:pt x="28575" y="57150"/>
                </a:cubicBezTo>
                <a:cubicBezTo>
                  <a:pt x="12793" y="57150"/>
                  <a:pt x="0" y="44356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6" y="0"/>
                  <a:pt x="57150" y="12793"/>
                  <a:pt x="57150" y="28575"/>
                </a:cubicBezTo>
                <a:close/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79756" y="4252027"/>
            <a:ext cx="68580" cy="68580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28575"/>
                </a:moveTo>
                <a:cubicBezTo>
                  <a:pt x="57150" y="44356"/>
                  <a:pt x="44356" y="57150"/>
                  <a:pt x="28575" y="57150"/>
                </a:cubicBezTo>
                <a:cubicBezTo>
                  <a:pt x="12793" y="57150"/>
                  <a:pt x="0" y="44356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6" y="0"/>
                  <a:pt x="57150" y="12793"/>
                  <a:pt x="57150" y="28575"/>
                </a:cubicBezTo>
                <a:close/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14054" y="4271837"/>
            <a:ext cx="68580" cy="68580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28575"/>
                </a:moveTo>
                <a:cubicBezTo>
                  <a:pt x="57150" y="44356"/>
                  <a:pt x="44356" y="57150"/>
                  <a:pt x="28575" y="57150"/>
                </a:cubicBezTo>
                <a:cubicBezTo>
                  <a:pt x="12793" y="57150"/>
                  <a:pt x="0" y="44356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6" y="0"/>
                  <a:pt x="57150" y="12793"/>
                  <a:pt x="57150" y="28575"/>
                </a:cubicBezTo>
                <a:close/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45456" y="4263017"/>
            <a:ext cx="68580" cy="68580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28575"/>
                </a:moveTo>
                <a:cubicBezTo>
                  <a:pt x="57150" y="44356"/>
                  <a:pt x="44356" y="57150"/>
                  <a:pt x="28575" y="57150"/>
                </a:cubicBezTo>
                <a:cubicBezTo>
                  <a:pt x="12793" y="57150"/>
                  <a:pt x="0" y="44356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6" y="0"/>
                  <a:pt x="57150" y="12793"/>
                  <a:pt x="57150" y="28575"/>
                </a:cubicBezTo>
                <a:close/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78770" y="4262507"/>
            <a:ext cx="68580" cy="68580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28575"/>
                </a:moveTo>
                <a:cubicBezTo>
                  <a:pt x="57150" y="44356"/>
                  <a:pt x="44356" y="57150"/>
                  <a:pt x="28575" y="57150"/>
                </a:cubicBezTo>
                <a:cubicBezTo>
                  <a:pt x="12793" y="57150"/>
                  <a:pt x="0" y="44356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6" y="0"/>
                  <a:pt x="57150" y="12793"/>
                  <a:pt x="57150" y="28575"/>
                </a:cubicBezTo>
                <a:close/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31256" y="4263017"/>
            <a:ext cx="68580" cy="68580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28575"/>
                </a:moveTo>
                <a:cubicBezTo>
                  <a:pt x="57150" y="44356"/>
                  <a:pt x="44356" y="57150"/>
                  <a:pt x="28575" y="57150"/>
                </a:cubicBezTo>
                <a:cubicBezTo>
                  <a:pt x="12793" y="57150"/>
                  <a:pt x="0" y="44356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6" y="0"/>
                  <a:pt x="57150" y="12793"/>
                  <a:pt x="57150" y="28575"/>
                </a:cubicBezTo>
                <a:close/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17056" y="4263017"/>
            <a:ext cx="68580" cy="68580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28575"/>
                </a:moveTo>
                <a:cubicBezTo>
                  <a:pt x="57150" y="44356"/>
                  <a:pt x="44356" y="57150"/>
                  <a:pt x="28575" y="57150"/>
                </a:cubicBezTo>
                <a:cubicBezTo>
                  <a:pt x="12793" y="57150"/>
                  <a:pt x="0" y="44356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6" y="0"/>
                  <a:pt x="57150" y="12793"/>
                  <a:pt x="57150" y="28575"/>
                </a:cubicBezTo>
                <a:close/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212187" y="4263017"/>
            <a:ext cx="68580" cy="68580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28575"/>
                </a:moveTo>
                <a:cubicBezTo>
                  <a:pt x="57150" y="44356"/>
                  <a:pt x="44356" y="57150"/>
                  <a:pt x="28575" y="57150"/>
                </a:cubicBezTo>
                <a:cubicBezTo>
                  <a:pt x="12793" y="57150"/>
                  <a:pt x="0" y="44356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6" y="0"/>
                  <a:pt x="57150" y="12793"/>
                  <a:pt x="57150" y="28575"/>
                </a:cubicBezTo>
                <a:close/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834113" y="4262507"/>
            <a:ext cx="68580" cy="68580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28575"/>
                </a:moveTo>
                <a:cubicBezTo>
                  <a:pt x="57150" y="44356"/>
                  <a:pt x="44356" y="57150"/>
                  <a:pt x="28575" y="57150"/>
                </a:cubicBezTo>
                <a:cubicBezTo>
                  <a:pt x="12793" y="57150"/>
                  <a:pt x="0" y="44356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6" y="0"/>
                  <a:pt x="57150" y="12793"/>
                  <a:pt x="57150" y="28575"/>
                </a:cubicBezTo>
                <a:close/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11718" y="2495732"/>
            <a:ext cx="1134158" cy="10765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000" dirty="0">
                <a:solidFill>
                  <a:srgbClr val="484848"/>
                </a:solidFill>
                <a:latin typeface="Manrope"/>
              </a:rPr>
              <a:t>O </a:t>
            </a:r>
            <a:r>
              <a:rPr lang="gl-ES" sz="1000" dirty="0" err="1">
                <a:solidFill>
                  <a:srgbClr val="484848"/>
                </a:solidFill>
                <a:latin typeface="Manrope"/>
              </a:rPr>
              <a:t>estudanado</a:t>
            </a:r>
            <a:r>
              <a:rPr lang="gl-ES" sz="1000" dirty="0">
                <a:solidFill>
                  <a:srgbClr val="484848"/>
                </a:solidFill>
                <a:latin typeface="Manrope"/>
              </a:rPr>
              <a:t> asina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o convenio
de </a:t>
            </a:r>
            <a:r>
              <a:rPr sz="1000" dirty="0" err="1">
                <a:solidFill>
                  <a:srgbClr val="484848"/>
                </a:solidFill>
                <a:latin typeface="Manrope"/>
              </a:rPr>
              <a:t>subvención</a:t>
            </a:r>
            <a:r>
              <a:rPr lang="es-ES" sz="1000" dirty="0">
                <a:solidFill>
                  <a:srgbClr val="484848"/>
                </a:solidFill>
                <a:latin typeface="Manrope"/>
              </a:rPr>
              <a:t> necesario para recibir a </a:t>
            </a:r>
            <a:r>
              <a:rPr lang="es-ES" sz="1000" dirty="0" err="1">
                <a:solidFill>
                  <a:srgbClr val="484848"/>
                </a:solidFill>
                <a:latin typeface="Manrope"/>
              </a:rPr>
              <a:t>axuda</a:t>
            </a:r>
            <a:r>
              <a:rPr lang="es-ES" sz="1000" dirty="0">
                <a:solidFill>
                  <a:srgbClr val="484848"/>
                </a:solidFill>
                <a:latin typeface="Manrope"/>
              </a:rPr>
              <a:t> económica</a:t>
            </a:r>
          </a:p>
          <a:p>
            <a:pPr algn="ctr" defTabSz="653084"/>
            <a:r>
              <a:rPr lang="es-ES" sz="996" dirty="0" err="1">
                <a:solidFill>
                  <a:srgbClr val="FF0000"/>
                </a:solidFill>
                <a:latin typeface="Manrope"/>
              </a:rPr>
              <a:t>Xullo</a:t>
            </a:r>
            <a:r>
              <a:rPr lang="es-ES" sz="996" dirty="0">
                <a:solidFill>
                  <a:srgbClr val="FF0000"/>
                </a:solidFill>
                <a:latin typeface="Manrope"/>
              </a:rPr>
              <a:t>-agosto</a:t>
            </a:r>
            <a:endParaRPr lang="gl-ES" sz="996" dirty="0">
              <a:solidFill>
                <a:srgbClr val="FF0000"/>
              </a:solidFill>
              <a:latin typeface="Manrop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01566" y="2434517"/>
            <a:ext cx="1306132" cy="141384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000" dirty="0">
                <a:solidFill>
                  <a:srgbClr val="484848"/>
                </a:solidFill>
                <a:latin typeface="Manrope"/>
              </a:rPr>
              <a:t>O </a:t>
            </a:r>
            <a:r>
              <a:rPr lang="gl-ES" sz="1000" dirty="0" err="1">
                <a:solidFill>
                  <a:srgbClr val="484848"/>
                </a:solidFill>
                <a:latin typeface="Manrope"/>
              </a:rPr>
              <a:t>estudantado</a:t>
            </a:r>
            <a:r>
              <a:rPr sz="1000" dirty="0">
                <a:solidFill>
                  <a:srgbClr val="484848"/>
                </a:solidFill>
                <a:latin typeface="Manrope"/>
              </a:rPr>
              <a:t>
</a:t>
            </a:r>
            <a:r>
              <a:rPr lang="gl-ES" sz="1000" dirty="0">
                <a:solidFill>
                  <a:srgbClr val="484848"/>
                </a:solidFill>
                <a:latin typeface="Manrope"/>
              </a:rPr>
              <a:t>elabora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acordos de
estudos en liña</a:t>
            </a:r>
            <a:r>
              <a:rPr lang="gl-ES" sz="1000" dirty="0">
                <a:solidFill>
                  <a:srgbClr val="484848"/>
                </a:solidFill>
                <a:latin typeface="Manrope"/>
              </a:rPr>
              <a:t> segundo o acordado co/as </a:t>
            </a:r>
            <a:r>
              <a:rPr lang="gl-ES" sz="1000" dirty="0" err="1">
                <a:solidFill>
                  <a:srgbClr val="484848"/>
                </a:solidFill>
                <a:latin typeface="Manrope"/>
              </a:rPr>
              <a:t>CAMs</a:t>
            </a:r>
            <a:r>
              <a:rPr lang="gl-ES" sz="1000" dirty="0">
                <a:solidFill>
                  <a:srgbClr val="484848"/>
                </a:solidFill>
                <a:latin typeface="Manrope"/>
              </a:rPr>
              <a:t>  </a:t>
            </a:r>
          </a:p>
          <a:p>
            <a:pPr algn="ctr" defTabSz="653084"/>
            <a:r>
              <a:rPr lang="gl-ES" sz="996" dirty="0">
                <a:solidFill>
                  <a:srgbClr val="FF0000"/>
                </a:solidFill>
                <a:latin typeface="Manrope"/>
              </a:rPr>
              <a:t>Prazo 15 maio</a:t>
            </a:r>
          </a:p>
          <a:p>
            <a:pPr algn="ctr" defTabSz="653084"/>
            <a:r>
              <a:rPr lang="gl-ES" sz="996" dirty="0">
                <a:solidFill>
                  <a:srgbClr val="FF0000"/>
                </a:solidFill>
                <a:latin typeface="Manrope"/>
              </a:rPr>
              <a:t>15 outubro  para </a:t>
            </a:r>
          </a:p>
          <a:p>
            <a:pPr algn="ctr" defTabSz="653084"/>
            <a:r>
              <a:rPr lang="gl-ES" sz="996" dirty="0">
                <a:solidFill>
                  <a:srgbClr val="FF0000"/>
                </a:solidFill>
                <a:latin typeface="Manrope"/>
              </a:rPr>
              <a:t>2 </a:t>
            </a:r>
            <a:r>
              <a:rPr lang="gl-ES" sz="996" dirty="0" err="1">
                <a:solidFill>
                  <a:srgbClr val="FF0000"/>
                </a:solidFill>
                <a:latin typeface="Manrope"/>
              </a:rPr>
              <a:t>Sem</a:t>
            </a:r>
            <a:endParaRPr lang="gl-ES" sz="996" dirty="0">
              <a:solidFill>
                <a:srgbClr val="FF0000"/>
              </a:solidFill>
              <a:latin typeface="Manrope"/>
            </a:endParaRPr>
          </a:p>
          <a:p>
            <a:pPr algn="ctr" defTabSz="653084"/>
            <a:endParaRPr lang="gl-ES" sz="1200" dirty="0">
              <a:solidFill>
                <a:srgbClr val="484848"/>
              </a:solidFill>
              <a:latin typeface="Manrope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84277" y="2689286"/>
            <a:ext cx="1401787" cy="7694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000" dirty="0">
                <a:solidFill>
                  <a:srgbClr val="484848"/>
                </a:solidFill>
                <a:latin typeface="Manrope"/>
              </a:rPr>
              <a:t>O </a:t>
            </a:r>
            <a:r>
              <a:rPr lang="gl-ES" sz="1000" dirty="0" err="1">
                <a:solidFill>
                  <a:srgbClr val="484848"/>
                </a:solidFill>
                <a:latin typeface="Manrope"/>
              </a:rPr>
              <a:t>estudantado</a:t>
            </a:r>
            <a:r>
              <a:rPr lang="gl-ES" sz="1000" dirty="0">
                <a:solidFill>
                  <a:srgbClr val="484848"/>
                </a:solidFill>
                <a:latin typeface="Manrope"/>
              </a:rPr>
              <a:t> acepta ou rexeita a praza </a:t>
            </a:r>
            <a:r>
              <a:rPr sz="1000" dirty="0">
                <a:solidFill>
                  <a:srgbClr val="484848"/>
                </a:solidFill>
                <a:latin typeface="Manrope"/>
              </a:rPr>
              <a:t>a través
da Oficina de
Mobilidade</a:t>
            </a:r>
            <a:endParaRPr lang="gl-ES" sz="1000" dirty="0">
              <a:solidFill>
                <a:srgbClr val="484848"/>
              </a:solidFill>
              <a:latin typeface="Manrop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95484" y="2672105"/>
            <a:ext cx="1006788" cy="11073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sz="1000" dirty="0" err="1">
                <a:solidFill>
                  <a:srgbClr val="484848"/>
                </a:solidFill>
                <a:latin typeface="Manrope"/>
              </a:rPr>
              <a:t>Os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</a:t>
            </a:r>
            <a:r>
              <a:rPr lang="es-ES" sz="1000" dirty="0">
                <a:solidFill>
                  <a:srgbClr val="484848"/>
                </a:solidFill>
                <a:latin typeface="Manrope"/>
              </a:rPr>
              <a:t>C</a:t>
            </a:r>
            <a:r>
              <a:rPr sz="1000" dirty="0" err="1">
                <a:solidFill>
                  <a:srgbClr val="484848"/>
                </a:solidFill>
                <a:latin typeface="Manrope"/>
              </a:rPr>
              <a:t>entros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asignan
</a:t>
            </a:r>
            <a:r>
              <a:rPr sz="1000" dirty="0" err="1">
                <a:solidFill>
                  <a:srgbClr val="484848"/>
                </a:solidFill>
                <a:latin typeface="Manrope"/>
              </a:rPr>
              <a:t>destinos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</a:t>
            </a:r>
            <a:r>
              <a:rPr lang="gl-ES" sz="1000" dirty="0">
                <a:solidFill>
                  <a:srgbClr val="484848"/>
                </a:solidFill>
                <a:latin typeface="Manrope"/>
              </a:rPr>
              <a:t>ao</a:t>
            </a:r>
            <a:r>
              <a:rPr sz="1000" dirty="0">
                <a:solidFill>
                  <a:srgbClr val="484848"/>
                </a:solidFill>
                <a:latin typeface="Manrope"/>
              </a:rPr>
              <a:t>
</a:t>
            </a:r>
            <a:r>
              <a:rPr lang="gl-ES" sz="1000" dirty="0" err="1">
                <a:solidFill>
                  <a:srgbClr val="484848"/>
                </a:solidFill>
                <a:latin typeface="Manrope"/>
              </a:rPr>
              <a:t>estudantado</a:t>
            </a:r>
            <a:r>
              <a:rPr lang="gl-ES" sz="1000" dirty="0">
                <a:solidFill>
                  <a:srgbClr val="484848"/>
                </a:solidFill>
                <a:latin typeface="Manrope"/>
              </a:rPr>
              <a:t> admitido</a:t>
            </a:r>
          </a:p>
          <a:p>
            <a:pPr algn="ctr" defTabSz="653084"/>
            <a:r>
              <a:rPr lang="gl-ES" sz="996" dirty="0">
                <a:solidFill>
                  <a:srgbClr val="FF0000"/>
                </a:solidFill>
                <a:latin typeface="Manrope"/>
              </a:rPr>
              <a:t>Xan - </a:t>
            </a:r>
            <a:r>
              <a:rPr lang="gl-ES" sz="996" dirty="0" err="1">
                <a:solidFill>
                  <a:srgbClr val="FF0000"/>
                </a:solidFill>
                <a:latin typeface="Manrope"/>
              </a:rPr>
              <a:t>princ</a:t>
            </a:r>
            <a:r>
              <a:rPr lang="gl-ES" sz="996" dirty="0">
                <a:solidFill>
                  <a:srgbClr val="FF0000"/>
                </a:solidFill>
                <a:latin typeface="Manrope"/>
              </a:rPr>
              <a:t>. feb.</a:t>
            </a:r>
          </a:p>
          <a:p>
            <a:pPr algn="ctr" defTabSz="653084"/>
            <a:endParaRPr lang="gl-ES" sz="1200" dirty="0">
              <a:solidFill>
                <a:srgbClr val="484848"/>
              </a:solidFill>
              <a:latin typeface="Manrope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44233" y="2422978"/>
            <a:ext cx="1403118" cy="107721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43" indent="-171443" algn="ctr" defTabSz="653084">
              <a:buFont typeface="Arial"/>
              <a:buChar char="•"/>
            </a:pPr>
            <a:r>
              <a:rPr lang="gl-ES" sz="1000" dirty="0" err="1">
                <a:solidFill>
                  <a:srgbClr val="484848"/>
                </a:solidFill>
                <a:latin typeface="Manrope"/>
              </a:rPr>
              <a:t>Estudantado</a:t>
            </a:r>
            <a:r>
              <a:rPr lang="gl-ES" sz="1000" dirty="0">
                <a:solidFill>
                  <a:srgbClr val="484848"/>
                </a:solidFill>
                <a:latin typeface="Manrope"/>
              </a:rPr>
              <a:t> ten 5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días para</a:t>
            </a:r>
            <a:r>
              <a:rPr lang="gl-ES" sz="1000" dirty="0">
                <a:solidFill>
                  <a:srgbClr val="484848"/>
                </a:solidFill>
                <a:latin typeface="Manrope"/>
              </a:rPr>
              <a:t> reclamacións á lista de persoas admitidas </a:t>
            </a:r>
            <a:endParaRPr lang="gl-ES" sz="2570" dirty="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171443" indent="-171443" algn="ctr" defTabSz="653084">
              <a:buFont typeface="Arial"/>
              <a:buChar char="•"/>
            </a:pPr>
            <a:r>
              <a:rPr lang="gl-ES" sz="1000" dirty="0">
                <a:solidFill>
                  <a:srgbClr val="484848"/>
                </a:solidFill>
                <a:latin typeface="Manrope"/>
              </a:rPr>
              <a:t>Dobres graos poden cambiar de centro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69541" y="2809266"/>
            <a:ext cx="972316" cy="61491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000" dirty="0">
                <a:solidFill>
                  <a:srgbClr val="484848"/>
                </a:solidFill>
                <a:latin typeface="Manrope"/>
              </a:rPr>
              <a:t>O </a:t>
            </a:r>
            <a:r>
              <a:rPr lang="gl-ES" sz="1000" dirty="0" err="1">
                <a:solidFill>
                  <a:srgbClr val="484848"/>
                </a:solidFill>
                <a:latin typeface="Manrope"/>
              </a:rPr>
              <a:t>estudantado</a:t>
            </a:r>
            <a:r>
              <a:rPr lang="gl-ES" sz="1000" dirty="0">
                <a:solidFill>
                  <a:srgbClr val="484848"/>
                </a:solidFill>
                <a:latin typeface="Manrope"/>
              </a:rPr>
              <a:t> solicita a participación</a:t>
            </a:r>
          </a:p>
          <a:p>
            <a:pPr algn="ctr" defTabSz="653084"/>
            <a:r>
              <a:rPr lang="gl-ES" sz="996" dirty="0">
                <a:solidFill>
                  <a:srgbClr val="FF0000"/>
                </a:solidFill>
                <a:latin typeface="Manrope"/>
              </a:rPr>
              <a:t>Ata o 22 dec.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05354" y="5564267"/>
            <a:ext cx="1011749" cy="138371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sz="1000" dirty="0">
                <a:solidFill>
                  <a:srgbClr val="484848"/>
                </a:solidFill>
                <a:latin typeface="Manrope"/>
              </a:rPr>
              <a:t>A </a:t>
            </a:r>
            <a:r>
              <a:rPr lang="es-ES" sz="1000" dirty="0">
                <a:solidFill>
                  <a:srgbClr val="484848"/>
                </a:solidFill>
                <a:latin typeface="Manrope"/>
              </a:rPr>
              <a:t>OM </a:t>
            </a:r>
            <a:r>
              <a:rPr sz="1000" dirty="0">
                <a:solidFill>
                  <a:srgbClr val="484848"/>
                </a:solidFill>
                <a:latin typeface="Manrope"/>
              </a:rPr>
              <a:t>publica
</a:t>
            </a:r>
            <a:r>
              <a:rPr sz="1000" dirty="0" err="1">
                <a:solidFill>
                  <a:srgbClr val="484848"/>
                </a:solidFill>
                <a:latin typeface="Manrope"/>
              </a:rPr>
              <a:t>listas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</a:t>
            </a:r>
            <a:r>
              <a:rPr sz="1000" dirty="0" err="1">
                <a:solidFill>
                  <a:srgbClr val="484848"/>
                </a:solidFill>
                <a:latin typeface="Manrope"/>
              </a:rPr>
              <a:t>definitivas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de</a:t>
            </a:r>
            <a:r>
              <a:rPr lang="es-ES" sz="1000" dirty="0">
                <a:solidFill>
                  <a:srgbClr val="484848"/>
                </a:solidFill>
                <a:latin typeface="Manrope"/>
              </a:rPr>
              <a:t> todo o </a:t>
            </a:r>
            <a:r>
              <a:rPr lang="es-ES" sz="1000" dirty="0" err="1">
                <a:solidFill>
                  <a:srgbClr val="484848"/>
                </a:solidFill>
                <a:latin typeface="Manrope"/>
              </a:rPr>
              <a:t>estudantado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</a:t>
            </a:r>
            <a:r>
              <a:rPr lang="es-ES" sz="1000" dirty="0" err="1">
                <a:solidFill>
                  <a:srgbClr val="484848"/>
                </a:solidFill>
                <a:latin typeface="Manrope"/>
              </a:rPr>
              <a:t>co</a:t>
            </a:r>
            <a:r>
              <a:rPr sz="1000" dirty="0">
                <a:solidFill>
                  <a:srgbClr val="484848"/>
                </a:solidFill>
                <a:latin typeface="Manrope"/>
              </a:rPr>
              <a:t>
</a:t>
            </a:r>
            <a:r>
              <a:rPr sz="1000" dirty="0" err="1">
                <a:solidFill>
                  <a:srgbClr val="484848"/>
                </a:solidFill>
                <a:latin typeface="Manrope"/>
              </a:rPr>
              <a:t>destino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</a:t>
            </a:r>
            <a:r>
              <a:rPr sz="1000" dirty="0" err="1">
                <a:solidFill>
                  <a:srgbClr val="484848"/>
                </a:solidFill>
                <a:latin typeface="Manrope"/>
              </a:rPr>
              <a:t>asignado</a:t>
            </a:r>
            <a:endParaRPr lang="es-ES" sz="1000" dirty="0">
              <a:solidFill>
                <a:srgbClr val="484848"/>
              </a:solidFill>
              <a:latin typeface="Manrope"/>
            </a:endParaRPr>
          </a:p>
          <a:p>
            <a:pPr algn="ctr" defTabSz="653084"/>
            <a:r>
              <a:rPr lang="es-ES" sz="996" dirty="0">
                <a:solidFill>
                  <a:srgbClr val="FF0000"/>
                </a:solidFill>
                <a:latin typeface="Manrope"/>
              </a:rPr>
              <a:t>18  </a:t>
            </a:r>
            <a:r>
              <a:rPr lang="es-ES" sz="996" dirty="0" err="1">
                <a:solidFill>
                  <a:srgbClr val="FF0000"/>
                </a:solidFill>
                <a:latin typeface="Manrope"/>
              </a:rPr>
              <a:t>febreiro</a:t>
            </a:r>
            <a:r>
              <a:rPr lang="es-ES" sz="996" dirty="0">
                <a:solidFill>
                  <a:srgbClr val="FF0000"/>
                </a:solidFill>
                <a:latin typeface="Manrope"/>
              </a:rPr>
              <a:t> aprox.</a:t>
            </a:r>
            <a:endParaRPr sz="996" dirty="0">
              <a:solidFill>
                <a:srgbClr val="FF0000"/>
              </a:solidFill>
              <a:latin typeface="Manrop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73042" y="1996718"/>
            <a:ext cx="909020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100" dirty="0">
                <a:solidFill>
                  <a:srgbClr val="BA5DE5"/>
                </a:solidFill>
                <a:latin typeface="Manrope"/>
              </a:rPr>
              <a:t>11. Acordo</a:t>
            </a:r>
            <a:r>
              <a:rPr sz="1100" dirty="0">
                <a:solidFill>
                  <a:srgbClr val="BA5DE5"/>
                </a:solidFill>
                <a:latin typeface="Manrope"/>
              </a:rPr>
              <a:t> de
Estudos</a:t>
            </a:r>
            <a:endParaRPr lang="gl-ES" sz="1100" dirty="0">
              <a:solidFill>
                <a:srgbClr val="BA5DE5"/>
              </a:solidFill>
              <a:latin typeface="Manrop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83823" y="2206184"/>
            <a:ext cx="892682" cy="5078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100" dirty="0">
                <a:solidFill>
                  <a:srgbClr val="E0CB15"/>
                </a:solidFill>
                <a:latin typeface="Manrope"/>
              </a:rPr>
              <a:t>5. Asignación</a:t>
            </a:r>
            <a:r>
              <a:rPr sz="1100" dirty="0">
                <a:solidFill>
                  <a:srgbClr val="E0CB15"/>
                </a:solidFill>
                <a:latin typeface="Manrope"/>
              </a:rPr>
              <a:t>
de Destino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09987" y="2164042"/>
            <a:ext cx="891346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100" dirty="0">
                <a:solidFill>
                  <a:srgbClr val="4E88E7"/>
                </a:solidFill>
                <a:latin typeface="Manrope"/>
              </a:rPr>
              <a:t>1. Solicitudes</a:t>
            </a:r>
            <a:r>
              <a:rPr sz="1100" dirty="0">
                <a:solidFill>
                  <a:srgbClr val="4E88E7"/>
                </a:solidFill>
                <a:latin typeface="Manrope"/>
              </a:rPr>
              <a:t>
de
Estudantes</a:t>
            </a:r>
            <a:endParaRPr lang="gl-ES" sz="1100" dirty="0">
              <a:solidFill>
                <a:srgbClr val="4E88E7"/>
              </a:solidFill>
              <a:latin typeface="Manrope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45440" y="1944050"/>
            <a:ext cx="1050040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100" dirty="0">
                <a:solidFill>
                  <a:srgbClr val="E55753"/>
                </a:solidFill>
                <a:latin typeface="Manrope"/>
              </a:rPr>
              <a:t>7. </a:t>
            </a:r>
            <a:endParaRPr lang="gl-ES" sz="257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53084"/>
            <a:r>
              <a:rPr lang="gl-ES" sz="1100" dirty="0">
                <a:solidFill>
                  <a:srgbClr val="E55753"/>
                </a:solidFill>
                <a:latin typeface="Manrope"/>
              </a:rPr>
              <a:t>Aceptación</a:t>
            </a:r>
            <a:r>
              <a:rPr sz="1100" dirty="0">
                <a:solidFill>
                  <a:srgbClr val="E55753"/>
                </a:solidFill>
                <a:latin typeface="Manrope"/>
              </a:rPr>
              <a:t>
</a:t>
            </a:r>
            <a:r>
              <a:rPr sz="1100" dirty="0" err="1">
                <a:solidFill>
                  <a:srgbClr val="E55753"/>
                </a:solidFill>
                <a:latin typeface="Manrope"/>
              </a:rPr>
              <a:t>ou</a:t>
            </a:r>
            <a:r>
              <a:rPr sz="1100" dirty="0">
                <a:solidFill>
                  <a:srgbClr val="E55753"/>
                </a:solidFill>
                <a:latin typeface="Manrope"/>
              </a:rPr>
              <a:t>
</a:t>
            </a:r>
            <a:r>
              <a:rPr lang="gl-ES" sz="1100" dirty="0">
                <a:solidFill>
                  <a:srgbClr val="E55753"/>
                </a:solidFill>
                <a:latin typeface="Manrope"/>
              </a:rPr>
              <a:t>Renuncia</a:t>
            </a:r>
            <a:endParaRPr lang="gl-ES" sz="257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52921" y="1813865"/>
            <a:ext cx="1081655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100" dirty="0">
                <a:solidFill>
                  <a:srgbClr val="3CC583"/>
                </a:solidFill>
                <a:latin typeface="Manrope"/>
              </a:rPr>
              <a:t>3. </a:t>
            </a:r>
            <a:r>
              <a:rPr sz="1100" dirty="0">
                <a:solidFill>
                  <a:srgbClr val="3CC583"/>
                </a:solidFill>
                <a:latin typeface="Manrope"/>
              </a:rPr>
              <a:t>Reclamacións
e
Rectificacións</a:t>
            </a:r>
            <a:endParaRPr lang="gl-ES" sz="1100" dirty="0">
              <a:solidFill>
                <a:srgbClr val="3CC583"/>
              </a:solidFill>
              <a:latin typeface="Manrope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21370" y="903316"/>
            <a:ext cx="9618439" cy="40286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64">
              <a:lnSpc>
                <a:spcPts val="2750"/>
              </a:lnSpc>
            </a:pPr>
            <a:r>
              <a:rPr sz="4000" dirty="0">
                <a:solidFill>
                  <a:srgbClr val="5B6E8C"/>
                </a:solidFill>
                <a:latin typeface="Alexandria Medium"/>
                <a:cs typeface="Alexandria Medium"/>
              </a:rPr>
              <a:t>Proceso </a:t>
            </a:r>
            <a:r>
              <a:rPr lang="gl-ES" sz="4000" dirty="0">
                <a:solidFill>
                  <a:srgbClr val="5B6E8C"/>
                </a:solidFill>
                <a:latin typeface="Alexandria Medium"/>
                <a:cs typeface="Alexandria Medium"/>
              </a:rPr>
              <a:t>do </a:t>
            </a:r>
            <a:r>
              <a:rPr sz="4000" dirty="0">
                <a:solidFill>
                  <a:srgbClr val="5B6E8C"/>
                </a:solidFill>
                <a:latin typeface="Alexandria Medium"/>
                <a:cs typeface="Alexandria Medium"/>
              </a:rPr>
              <a:t>Intercambio</a:t>
            </a:r>
            <a:r>
              <a:rPr lang="es-ES" sz="4000" dirty="0">
                <a:solidFill>
                  <a:srgbClr val="5B6E8C"/>
                </a:solidFill>
                <a:latin typeface="Alexandria Medium"/>
                <a:cs typeface="Alexandria Medium"/>
              </a:rPr>
              <a:t> Erasmus+</a:t>
            </a:r>
            <a:endParaRPr lang="gl-ES" sz="4000" dirty="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89211" y="5103992"/>
            <a:ext cx="932310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100" dirty="0">
                <a:solidFill>
                  <a:srgbClr val="1EABDA"/>
                </a:solidFill>
                <a:latin typeface="Manrope"/>
              </a:rPr>
              <a:t>2. Listas</a:t>
            </a:r>
            <a:r>
              <a:rPr sz="1100" dirty="0">
                <a:solidFill>
                  <a:srgbClr val="1EABDA"/>
                </a:solidFill>
                <a:latin typeface="Manrope"/>
              </a:rPr>
              <a:t>
</a:t>
            </a:r>
            <a:r>
              <a:rPr sz="1100" dirty="0" err="1">
                <a:solidFill>
                  <a:srgbClr val="1EABDA"/>
                </a:solidFill>
                <a:latin typeface="Manrope"/>
              </a:rPr>
              <a:t>Provisionais</a:t>
            </a:r>
            <a:endParaRPr lang="gl-ES" sz="1100" dirty="0">
              <a:solidFill>
                <a:srgbClr val="1EABDA"/>
              </a:solidFill>
              <a:latin typeface="Manrope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54271" y="5089922"/>
            <a:ext cx="796294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100" dirty="0">
                <a:solidFill>
                  <a:srgbClr val="92BD39"/>
                </a:solidFill>
                <a:latin typeface="Manrope"/>
              </a:rPr>
              <a:t>4. Listas</a:t>
            </a:r>
            <a:r>
              <a:rPr sz="1100" dirty="0">
                <a:solidFill>
                  <a:srgbClr val="92BD39"/>
                </a:solidFill>
                <a:latin typeface="Manrope"/>
              </a:rPr>
              <a:t>
</a:t>
            </a:r>
            <a:r>
              <a:rPr sz="1100" dirty="0" err="1">
                <a:solidFill>
                  <a:srgbClr val="92BD39"/>
                </a:solidFill>
                <a:latin typeface="Manrope"/>
              </a:rPr>
              <a:t>Definitivas</a:t>
            </a:r>
            <a:endParaRPr lang="gl-ES" sz="1100" dirty="0">
              <a:solidFill>
                <a:srgbClr val="92BD39"/>
              </a:solidFill>
              <a:latin typeface="Manrop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23407" y="5089922"/>
            <a:ext cx="733234" cy="5078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100" dirty="0">
                <a:solidFill>
                  <a:srgbClr val="DE8431"/>
                </a:solidFill>
                <a:latin typeface="Manrope"/>
              </a:rPr>
              <a:t>6. Listas</a:t>
            </a:r>
            <a:r>
              <a:rPr sz="1100" dirty="0">
                <a:solidFill>
                  <a:srgbClr val="DE8431"/>
                </a:solidFill>
                <a:latin typeface="Manrope"/>
              </a:rPr>
              <a:t> de
Destino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40649" y="5099822"/>
            <a:ext cx="1082345" cy="5078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100" dirty="0">
                <a:solidFill>
                  <a:srgbClr val="DE58A9"/>
                </a:solidFill>
                <a:latin typeface="Manrope"/>
              </a:rPr>
              <a:t>10. </a:t>
            </a:r>
            <a:r>
              <a:rPr sz="1100" dirty="0">
                <a:solidFill>
                  <a:srgbClr val="DE58A9"/>
                </a:solidFill>
                <a:latin typeface="Manrope"/>
              </a:rPr>
              <a:t>Publicación
de </a:t>
            </a:r>
            <a:r>
              <a:rPr sz="1100" dirty="0" err="1">
                <a:solidFill>
                  <a:srgbClr val="DE58A9"/>
                </a:solidFill>
                <a:latin typeface="Manrope"/>
              </a:rPr>
              <a:t>Bolsas</a:t>
            </a:r>
            <a:r>
              <a:rPr lang="gl-ES" sz="1100" dirty="0">
                <a:solidFill>
                  <a:srgbClr val="DE58A9"/>
                </a:solidFill>
                <a:latin typeface="Manrope"/>
              </a:rPr>
              <a:t> adicionais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11720" y="5091428"/>
            <a:ext cx="893933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100" dirty="0">
                <a:solidFill>
                  <a:srgbClr val="7F64EA"/>
                </a:solidFill>
                <a:latin typeface="Manrope"/>
              </a:rPr>
              <a:t>12. Inscrición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73682" y="5721013"/>
            <a:ext cx="1038221" cy="61555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sz="1000" dirty="0">
                <a:solidFill>
                  <a:srgbClr val="484848"/>
                </a:solidFill>
                <a:latin typeface="Manrope"/>
              </a:rPr>
              <a:t>A</a:t>
            </a:r>
            <a:r>
              <a:rPr lang="es-ES" sz="1000" dirty="0">
                <a:solidFill>
                  <a:srgbClr val="484848"/>
                </a:solidFill>
                <a:latin typeface="Manrope"/>
              </a:rPr>
              <a:t> OM publica a convocatoria de bolsas </a:t>
            </a:r>
            <a:r>
              <a:rPr sz="1000" dirty="0">
                <a:solidFill>
                  <a:srgbClr val="484848"/>
                </a:solidFill>
                <a:latin typeface="Manrope"/>
              </a:rPr>
              <a:t>d</a:t>
            </a:r>
            <a:r>
              <a:rPr lang="es-ES" sz="1000" dirty="0">
                <a:solidFill>
                  <a:srgbClr val="484848"/>
                </a:solidFill>
                <a:latin typeface="Manrope"/>
              </a:rPr>
              <a:t>o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Santander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077843" y="5341421"/>
            <a:ext cx="1230386" cy="122982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000" dirty="0">
                <a:solidFill>
                  <a:srgbClr val="484848"/>
                </a:solidFill>
                <a:latin typeface="Manrope"/>
              </a:rPr>
              <a:t>O </a:t>
            </a:r>
            <a:r>
              <a:rPr lang="gl-ES" sz="1000" dirty="0" err="1">
                <a:solidFill>
                  <a:srgbClr val="484848"/>
                </a:solidFill>
                <a:latin typeface="Manrope"/>
              </a:rPr>
              <a:t>estudantado</a:t>
            </a:r>
            <a:r>
              <a:rPr lang="gl-ES" sz="1000" dirty="0">
                <a:solidFill>
                  <a:srgbClr val="484848"/>
                </a:solidFill>
                <a:latin typeface="Manrope"/>
              </a:rPr>
              <a:t> realiza a inscrición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nas
</a:t>
            </a:r>
            <a:r>
              <a:rPr sz="1000" dirty="0" err="1">
                <a:solidFill>
                  <a:srgbClr val="484848"/>
                </a:solidFill>
                <a:latin typeface="Manrope"/>
              </a:rPr>
              <a:t>universidades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de</a:t>
            </a:r>
            <a:r>
              <a:rPr lang="es-ES" sz="1000" dirty="0">
                <a:solidFill>
                  <a:srgbClr val="484848"/>
                </a:solidFill>
                <a:latin typeface="Manrope"/>
              </a:rPr>
              <a:t> </a:t>
            </a:r>
            <a:r>
              <a:rPr sz="1000" dirty="0" err="1">
                <a:solidFill>
                  <a:srgbClr val="484848"/>
                </a:solidFill>
                <a:latin typeface="Manrope"/>
              </a:rPr>
              <a:t>destino</a:t>
            </a:r>
            <a:endParaRPr lang="es-ES" sz="1000" dirty="0">
              <a:solidFill>
                <a:srgbClr val="484848"/>
              </a:solidFill>
              <a:latin typeface="Manrope"/>
            </a:endParaRPr>
          </a:p>
          <a:p>
            <a:pPr algn="ctr" defTabSz="653084"/>
            <a:r>
              <a:rPr lang="es-ES" sz="1000" dirty="0">
                <a:solidFill>
                  <a:srgbClr val="484848"/>
                </a:solidFill>
                <a:latin typeface="Manrope"/>
              </a:rPr>
              <a:t> </a:t>
            </a:r>
            <a:r>
              <a:rPr lang="es-ES" sz="996" dirty="0">
                <a:solidFill>
                  <a:srgbClr val="FF0000"/>
                </a:solidFill>
                <a:latin typeface="Manrope"/>
              </a:rPr>
              <a:t>No </a:t>
            </a:r>
            <a:r>
              <a:rPr lang="es-ES" sz="996" dirty="0" err="1">
                <a:solidFill>
                  <a:srgbClr val="FF0000"/>
                </a:solidFill>
                <a:latin typeface="Manrope"/>
              </a:rPr>
              <a:t>prazo</a:t>
            </a:r>
            <a:r>
              <a:rPr lang="es-ES" sz="996" dirty="0">
                <a:solidFill>
                  <a:srgbClr val="FF0000"/>
                </a:solidFill>
                <a:latin typeface="Manrope"/>
              </a:rPr>
              <a:t> que indique cada </a:t>
            </a:r>
            <a:r>
              <a:rPr lang="es-ES" sz="996" dirty="0" err="1">
                <a:solidFill>
                  <a:srgbClr val="FF0000"/>
                </a:solidFill>
                <a:latin typeface="Manrope"/>
              </a:rPr>
              <a:t>universidade</a:t>
            </a:r>
            <a:endParaRPr lang="gl-ES" sz="996" dirty="0">
              <a:solidFill>
                <a:srgbClr val="FF0000"/>
              </a:solidFill>
              <a:latin typeface="Manrop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60408" y="5578337"/>
            <a:ext cx="989838" cy="10765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sz="1000" dirty="0">
                <a:solidFill>
                  <a:srgbClr val="484848"/>
                </a:solidFill>
                <a:latin typeface="Manrope"/>
              </a:rPr>
              <a:t>A </a:t>
            </a:r>
            <a:r>
              <a:rPr lang="es-ES" sz="1000" dirty="0">
                <a:solidFill>
                  <a:srgbClr val="484848"/>
                </a:solidFill>
                <a:latin typeface="Manrope"/>
              </a:rPr>
              <a:t>OM </a:t>
            </a:r>
            <a:r>
              <a:rPr sz="1000" dirty="0">
                <a:solidFill>
                  <a:srgbClr val="484848"/>
                </a:solidFill>
                <a:latin typeface="Manrope"/>
              </a:rPr>
              <a:t>publica
listas provisionais
de </a:t>
            </a:r>
            <a:r>
              <a:rPr lang="gl-ES" sz="1000" dirty="0" err="1">
                <a:solidFill>
                  <a:srgbClr val="484848"/>
                </a:solidFill>
                <a:latin typeface="Manrope"/>
              </a:rPr>
              <a:t>estudantado</a:t>
            </a:r>
            <a:r>
              <a:rPr sz="1000" dirty="0">
                <a:solidFill>
                  <a:srgbClr val="484848"/>
                </a:solidFill>
                <a:latin typeface="Manrope"/>
              </a:rPr>
              <a:t>
</a:t>
            </a:r>
            <a:r>
              <a:rPr lang="gl-ES" sz="1000" dirty="0">
                <a:solidFill>
                  <a:srgbClr val="484848"/>
                </a:solidFill>
                <a:latin typeface="Manrope"/>
              </a:rPr>
              <a:t>admitido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e
</a:t>
            </a:r>
            <a:r>
              <a:rPr lang="gl-ES" sz="1000" dirty="0">
                <a:solidFill>
                  <a:srgbClr val="484848"/>
                </a:solidFill>
                <a:latin typeface="Manrope"/>
              </a:rPr>
              <a:t>excluído</a:t>
            </a:r>
          </a:p>
          <a:p>
            <a:pPr algn="ctr" defTabSz="653084"/>
            <a:r>
              <a:rPr lang="gl-ES" sz="996" dirty="0">
                <a:solidFill>
                  <a:srgbClr val="FF0000"/>
                </a:solidFill>
                <a:latin typeface="Manrope"/>
              </a:rPr>
              <a:t>30 </a:t>
            </a:r>
            <a:r>
              <a:rPr lang="gl-ES" sz="996" dirty="0" err="1">
                <a:solidFill>
                  <a:srgbClr val="FF0000"/>
                </a:solidFill>
                <a:latin typeface="Manrope"/>
              </a:rPr>
              <a:t>dec</a:t>
            </a:r>
            <a:r>
              <a:rPr lang="gl-ES" sz="996" dirty="0">
                <a:solidFill>
                  <a:srgbClr val="FF0000"/>
                </a:solidFill>
                <a:latin typeface="Manrope"/>
              </a:rPr>
              <a:t> </a:t>
            </a:r>
            <a:r>
              <a:rPr lang="gl-ES" sz="996" dirty="0" err="1">
                <a:solidFill>
                  <a:srgbClr val="FF0000"/>
                </a:solidFill>
                <a:latin typeface="Manrope"/>
              </a:rPr>
              <a:t>aprox</a:t>
            </a:r>
            <a:r>
              <a:rPr lang="gl-ES" sz="996" dirty="0">
                <a:solidFill>
                  <a:srgbClr val="FF0000"/>
                </a:solidFill>
                <a:latin typeface="Manrope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50718" y="5564268"/>
            <a:ext cx="1003360" cy="92204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sz="1000" dirty="0">
                <a:solidFill>
                  <a:srgbClr val="484848"/>
                </a:solidFill>
                <a:latin typeface="Manrope"/>
              </a:rPr>
              <a:t>A </a:t>
            </a:r>
            <a:r>
              <a:rPr lang="es-ES" sz="1000" dirty="0">
                <a:solidFill>
                  <a:srgbClr val="484848"/>
                </a:solidFill>
                <a:latin typeface="Manrope"/>
              </a:rPr>
              <a:t>OM </a:t>
            </a:r>
            <a:r>
              <a:rPr sz="1000" dirty="0">
                <a:solidFill>
                  <a:srgbClr val="484848"/>
                </a:solidFill>
                <a:latin typeface="Manrope"/>
              </a:rPr>
              <a:t>publica
</a:t>
            </a:r>
            <a:r>
              <a:rPr sz="1000" dirty="0" err="1">
                <a:solidFill>
                  <a:srgbClr val="484848"/>
                </a:solidFill>
                <a:latin typeface="Manrope"/>
              </a:rPr>
              <a:t>listas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</a:t>
            </a:r>
            <a:r>
              <a:rPr sz="1000" dirty="0" err="1">
                <a:solidFill>
                  <a:srgbClr val="484848"/>
                </a:solidFill>
                <a:latin typeface="Manrope"/>
              </a:rPr>
              <a:t>definitivas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de
</a:t>
            </a:r>
            <a:r>
              <a:rPr sz="1000" dirty="0" err="1">
                <a:solidFill>
                  <a:srgbClr val="484848"/>
                </a:solidFill>
                <a:latin typeface="Manrope"/>
              </a:rPr>
              <a:t>estudantes</a:t>
            </a:r>
            <a:endParaRPr lang="es-ES" sz="1000" dirty="0">
              <a:solidFill>
                <a:srgbClr val="484848"/>
              </a:solidFill>
              <a:latin typeface="Manrope"/>
            </a:endParaRPr>
          </a:p>
          <a:p>
            <a:pPr algn="ctr" defTabSz="653084"/>
            <a:r>
              <a:rPr lang="es-ES" sz="996" dirty="0">
                <a:solidFill>
                  <a:srgbClr val="FF0000"/>
                </a:solidFill>
                <a:latin typeface="Manrope"/>
              </a:rPr>
              <a:t>12 </a:t>
            </a:r>
            <a:r>
              <a:rPr lang="es-ES" sz="996" dirty="0" err="1">
                <a:solidFill>
                  <a:srgbClr val="FF0000"/>
                </a:solidFill>
                <a:latin typeface="Manrope"/>
              </a:rPr>
              <a:t>xaneiro</a:t>
            </a:r>
            <a:r>
              <a:rPr lang="es-ES" sz="996" dirty="0">
                <a:solidFill>
                  <a:srgbClr val="FF0000"/>
                </a:solidFill>
                <a:latin typeface="Manrope"/>
              </a:rPr>
              <a:t> aprox.</a:t>
            </a:r>
            <a:endParaRPr sz="996" dirty="0">
              <a:solidFill>
                <a:srgbClr val="FF0000"/>
              </a:solidFill>
              <a:latin typeface="Manrope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862006" y="2037980"/>
            <a:ext cx="1134158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100" dirty="0">
                <a:solidFill>
                  <a:srgbClr val="969696"/>
                </a:solidFill>
                <a:latin typeface="Manrope"/>
              </a:rPr>
              <a:t>13. Convenio</a:t>
            </a:r>
            <a:r>
              <a:rPr sz="1100" dirty="0">
                <a:solidFill>
                  <a:srgbClr val="969696"/>
                </a:solidFill>
                <a:latin typeface="Manrope"/>
              </a:rPr>
              <a:t> de
</a:t>
            </a:r>
            <a:r>
              <a:rPr sz="1100" dirty="0" err="1">
                <a:solidFill>
                  <a:srgbClr val="969696"/>
                </a:solidFill>
                <a:latin typeface="Manrope"/>
              </a:rPr>
              <a:t>Subvención</a:t>
            </a:r>
            <a:endParaRPr lang="gl-ES" sz="1100" dirty="0">
              <a:solidFill>
                <a:srgbClr val="969696"/>
              </a:solidFill>
              <a:latin typeface="Manrope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975640" y="3756747"/>
            <a:ext cx="360044" cy="394318"/>
          </a:xfrm>
          <a:custGeom>
            <a:avLst/>
            <a:gdLst/>
            <a:ahLst/>
            <a:cxnLst/>
            <a:rect l="0" t="0" r="0" b="0"/>
            <a:pathLst>
              <a:path w="300037" h="328598">
                <a:moveTo>
                  <a:pt x="21431" y="185723"/>
                </a:moveTo>
                <a:lnTo>
                  <a:pt x="21431" y="147389"/>
                </a:lnTo>
                <a:cubicBezTo>
                  <a:pt x="21433" y="142925"/>
                  <a:pt x="23521" y="138718"/>
                  <a:pt x="27077" y="136017"/>
                </a:cubicBezTo>
                <a:cubicBezTo>
                  <a:pt x="30633" y="133317"/>
                  <a:pt x="35246" y="132434"/>
                  <a:pt x="39547" y="133630"/>
                </a:cubicBezTo>
                <a:lnTo>
                  <a:pt x="150018" y="164291"/>
                </a:lnTo>
                <a:lnTo>
                  <a:pt x="150018" y="328598"/>
                </a:lnTo>
                <a:lnTo>
                  <a:pt x="31889" y="295736"/>
                </a:lnTo>
                <a:cubicBezTo>
                  <a:pt x="25730" y="294023"/>
                  <a:pt x="21459" y="288427"/>
                  <a:pt x="21431" y="282035"/>
                </a:cubicBezTo>
                <a:lnTo>
                  <a:pt x="21431" y="228585"/>
                </a:lnTo>
                <a:moveTo>
                  <a:pt x="150018" y="328598"/>
                </a:moveTo>
                <a:lnTo>
                  <a:pt x="268147" y="295736"/>
                </a:lnTo>
                <a:cubicBezTo>
                  <a:pt x="274306" y="294023"/>
                  <a:pt x="278577" y="288427"/>
                  <a:pt x="278606" y="282035"/>
                </a:cubicBezTo>
                <a:lnTo>
                  <a:pt x="278606" y="228585"/>
                </a:lnTo>
                <a:moveTo>
                  <a:pt x="278606" y="185723"/>
                </a:moveTo>
                <a:lnTo>
                  <a:pt x="278606" y="147389"/>
                </a:lnTo>
                <a:cubicBezTo>
                  <a:pt x="278604" y="142925"/>
                  <a:pt x="276515" y="138718"/>
                  <a:pt x="272960" y="136017"/>
                </a:cubicBezTo>
                <a:cubicBezTo>
                  <a:pt x="269404" y="133317"/>
                  <a:pt x="264791" y="132434"/>
                  <a:pt x="260489" y="133630"/>
                </a:cubicBezTo>
                <a:lnTo>
                  <a:pt x="150018" y="164291"/>
                </a:lnTo>
                <a:moveTo>
                  <a:pt x="103584" y="46434"/>
                </a:moveTo>
                <a:cubicBezTo>
                  <a:pt x="103584" y="72079"/>
                  <a:pt x="124373" y="92868"/>
                  <a:pt x="150018" y="92868"/>
                </a:cubicBezTo>
                <a:cubicBezTo>
                  <a:pt x="175663" y="92868"/>
                  <a:pt x="196453" y="72079"/>
                  <a:pt x="196453" y="46434"/>
                </a:cubicBezTo>
                <a:cubicBezTo>
                  <a:pt x="196453" y="20789"/>
                  <a:pt x="175663" y="0"/>
                  <a:pt x="150018" y="0"/>
                </a:cubicBezTo>
                <a:cubicBezTo>
                  <a:pt x="124373" y="0"/>
                  <a:pt x="103584" y="20789"/>
                  <a:pt x="103584" y="46434"/>
                </a:cubicBezTo>
                <a:close/>
                <a:moveTo>
                  <a:pt x="89254" y="147432"/>
                </a:moveTo>
                <a:cubicBezTo>
                  <a:pt x="104028" y="128442"/>
                  <a:pt x="126048" y="116467"/>
                  <a:pt x="150018" y="114385"/>
                </a:cubicBezTo>
                <a:cubicBezTo>
                  <a:pt x="173992" y="116481"/>
                  <a:pt x="196015" y="128453"/>
                  <a:pt x="210812" y="147432"/>
                </a:cubicBezTo>
                <a:moveTo>
                  <a:pt x="235743" y="182865"/>
                </a:moveTo>
                <a:lnTo>
                  <a:pt x="183680" y="198581"/>
                </a:lnTo>
                <a:cubicBezTo>
                  <a:pt x="180664" y="199488"/>
                  <a:pt x="178598" y="202262"/>
                  <a:pt x="178593" y="205411"/>
                </a:cubicBezTo>
                <a:lnTo>
                  <a:pt x="178593" y="226213"/>
                </a:lnTo>
                <a:cubicBezTo>
                  <a:pt x="178592" y="228473"/>
                  <a:pt x="179661" y="230600"/>
                  <a:pt x="181474" y="231948"/>
                </a:cubicBezTo>
                <a:cubicBezTo>
                  <a:pt x="183287" y="233297"/>
                  <a:pt x="185631" y="233708"/>
                  <a:pt x="187794" y="233057"/>
                </a:cubicBezTo>
                <a:lnTo>
                  <a:pt x="235743" y="218584"/>
                </a:lnTo>
                <a:moveTo>
                  <a:pt x="21431" y="228585"/>
                </a:moveTo>
                <a:cubicBezTo>
                  <a:pt x="9595" y="228585"/>
                  <a:pt x="0" y="218990"/>
                  <a:pt x="0" y="207154"/>
                </a:cubicBezTo>
                <a:cubicBezTo>
                  <a:pt x="0" y="195318"/>
                  <a:pt x="9595" y="185723"/>
                  <a:pt x="21431" y="185723"/>
                </a:cubicBezTo>
                <a:lnTo>
                  <a:pt x="35718" y="185723"/>
                </a:lnTo>
                <a:cubicBezTo>
                  <a:pt x="39664" y="185723"/>
                  <a:pt x="42862" y="188921"/>
                  <a:pt x="42862" y="192866"/>
                </a:cubicBezTo>
                <a:lnTo>
                  <a:pt x="42862" y="221441"/>
                </a:lnTo>
                <a:cubicBezTo>
                  <a:pt x="42862" y="225387"/>
                  <a:pt x="39664" y="228585"/>
                  <a:pt x="35718" y="228585"/>
                </a:cubicBezTo>
                <a:close/>
                <a:moveTo>
                  <a:pt x="278606" y="228585"/>
                </a:moveTo>
                <a:cubicBezTo>
                  <a:pt x="290442" y="228585"/>
                  <a:pt x="300037" y="218990"/>
                  <a:pt x="300037" y="207154"/>
                </a:cubicBezTo>
                <a:cubicBezTo>
                  <a:pt x="300037" y="195318"/>
                  <a:pt x="290442" y="185723"/>
                  <a:pt x="278606" y="185723"/>
                </a:cubicBezTo>
                <a:lnTo>
                  <a:pt x="264318" y="185723"/>
                </a:lnTo>
                <a:cubicBezTo>
                  <a:pt x="260373" y="185723"/>
                  <a:pt x="257175" y="188921"/>
                  <a:pt x="257175" y="192866"/>
                </a:cubicBezTo>
                <a:lnTo>
                  <a:pt x="257175" y="221441"/>
                </a:lnTo>
                <a:cubicBezTo>
                  <a:pt x="257175" y="225387"/>
                  <a:pt x="260373" y="228585"/>
                  <a:pt x="264318" y="228585"/>
                </a:cubicBezTo>
                <a:close/>
              </a:path>
            </a:pathLst>
          </a:custGeom>
          <a:noFill/>
          <a:ln w="14287">
            <a:solidFill>
              <a:srgbClr val="4E88E7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321521" y="3748159"/>
            <a:ext cx="390964" cy="397362"/>
          </a:xfrm>
          <a:custGeom>
            <a:avLst/>
            <a:gdLst/>
            <a:ahLst/>
            <a:cxnLst/>
            <a:rect l="0" t="0" r="0" b="0"/>
            <a:pathLst>
              <a:path w="325803" h="331135">
                <a:moveTo>
                  <a:pt x="149174" y="50731"/>
                </a:moveTo>
                <a:lnTo>
                  <a:pt x="298437" y="50731"/>
                </a:lnTo>
                <a:cubicBezTo>
                  <a:pt x="313550" y="50731"/>
                  <a:pt x="325803" y="62984"/>
                  <a:pt x="325803" y="78098"/>
                </a:cubicBezTo>
                <a:lnTo>
                  <a:pt x="325803" y="247566"/>
                </a:lnTo>
                <a:cubicBezTo>
                  <a:pt x="325803" y="262681"/>
                  <a:pt x="313550" y="274934"/>
                  <a:pt x="298437" y="274934"/>
                </a:cubicBezTo>
                <a:lnTo>
                  <a:pt x="156896" y="274934"/>
                </a:lnTo>
                <a:lnTo>
                  <a:pt x="84615" y="324864"/>
                </a:lnTo>
                <a:cubicBezTo>
                  <a:pt x="75538" y="331135"/>
                  <a:pt x="63154" y="324637"/>
                  <a:pt x="63154" y="313606"/>
                </a:cubicBezTo>
                <a:lnTo>
                  <a:pt x="63154" y="274934"/>
                </a:lnTo>
                <a:lnTo>
                  <a:pt x="44473" y="274934"/>
                </a:lnTo>
                <a:cubicBezTo>
                  <a:pt x="29358" y="274934"/>
                  <a:pt x="17105" y="262681"/>
                  <a:pt x="17105" y="247566"/>
                </a:cubicBezTo>
                <a:lnTo>
                  <a:pt x="17105" y="78098"/>
                </a:lnTo>
                <a:cubicBezTo>
                  <a:pt x="17105" y="62984"/>
                  <a:pt x="29358" y="50731"/>
                  <a:pt x="44472" y="50731"/>
                </a:cubicBezTo>
                <a:lnTo>
                  <a:pt x="75138" y="50731"/>
                </a:lnTo>
                <a:moveTo>
                  <a:pt x="0" y="0"/>
                </a:moveTo>
                <a:moveTo>
                  <a:pt x="178678" y="15599"/>
                </a:moveTo>
                <a:lnTo>
                  <a:pt x="143552" y="50724"/>
                </a:lnTo>
                <a:lnTo>
                  <a:pt x="178678" y="85850"/>
                </a:lnTo>
                <a:moveTo>
                  <a:pt x="106032" y="179333"/>
                </a:moveTo>
                <a:cubicBezTo>
                  <a:pt x="120947" y="179333"/>
                  <a:pt x="133038" y="167243"/>
                  <a:pt x="133038" y="152329"/>
                </a:cubicBezTo>
                <a:cubicBezTo>
                  <a:pt x="133038" y="137413"/>
                  <a:pt x="120947" y="125322"/>
                  <a:pt x="106032" y="125322"/>
                </a:cubicBezTo>
                <a:cubicBezTo>
                  <a:pt x="91117" y="125322"/>
                  <a:pt x="79026" y="137413"/>
                  <a:pt x="79026" y="152329"/>
                </a:cubicBezTo>
                <a:cubicBezTo>
                  <a:pt x="79026" y="167243"/>
                  <a:pt x="91117" y="179333"/>
                  <a:pt x="106032" y="179333"/>
                </a:cubicBezTo>
                <a:close/>
                <a:moveTo>
                  <a:pt x="60805" y="221294"/>
                </a:moveTo>
                <a:cubicBezTo>
                  <a:pt x="66718" y="201922"/>
                  <a:pt x="85030" y="187397"/>
                  <a:pt x="106066" y="187397"/>
                </a:cubicBezTo>
                <a:cubicBezTo>
                  <a:pt x="127102" y="187397"/>
                  <a:pt x="145415" y="201922"/>
                  <a:pt x="151327" y="221294"/>
                </a:cubicBezTo>
                <a:moveTo>
                  <a:pt x="235540" y="179333"/>
                </a:moveTo>
                <a:cubicBezTo>
                  <a:pt x="250455" y="179333"/>
                  <a:pt x="262547" y="167243"/>
                  <a:pt x="262547" y="152329"/>
                </a:cubicBezTo>
                <a:cubicBezTo>
                  <a:pt x="262547" y="137413"/>
                  <a:pt x="250455" y="125322"/>
                  <a:pt x="235540" y="125322"/>
                </a:cubicBezTo>
                <a:cubicBezTo>
                  <a:pt x="220626" y="125322"/>
                  <a:pt x="208534" y="137413"/>
                  <a:pt x="208534" y="152329"/>
                </a:cubicBezTo>
                <a:cubicBezTo>
                  <a:pt x="208534" y="167243"/>
                  <a:pt x="220626" y="179333"/>
                  <a:pt x="235540" y="179333"/>
                </a:cubicBezTo>
                <a:close/>
                <a:moveTo>
                  <a:pt x="190313" y="221294"/>
                </a:moveTo>
                <a:cubicBezTo>
                  <a:pt x="196227" y="201922"/>
                  <a:pt x="214539" y="187397"/>
                  <a:pt x="235575" y="187397"/>
                </a:cubicBezTo>
                <a:cubicBezTo>
                  <a:pt x="256610" y="187397"/>
                  <a:pt x="274922" y="201922"/>
                  <a:pt x="280836" y="221294"/>
                </a:cubicBezTo>
              </a:path>
            </a:pathLst>
          </a:custGeom>
          <a:noFill/>
          <a:ln w="14287">
            <a:solidFill>
              <a:srgbClr val="3CC583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701369" y="3756293"/>
            <a:ext cx="394984" cy="394771"/>
          </a:xfrm>
          <a:custGeom>
            <a:avLst/>
            <a:gdLst/>
            <a:ahLst/>
            <a:cxnLst/>
            <a:rect l="0" t="0" r="0" b="0"/>
            <a:pathLst>
              <a:path w="329153" h="328976">
                <a:moveTo>
                  <a:pt x="165862" y="364"/>
                </a:moveTo>
                <a:cubicBezTo>
                  <a:pt x="185459" y="0"/>
                  <a:pt x="204345" y="7703"/>
                  <a:pt x="218096" y="21670"/>
                </a:cubicBezTo>
                <a:cubicBezTo>
                  <a:pt x="231847" y="35638"/>
                  <a:pt x="239255" y="54641"/>
                  <a:pt x="238585" y="74230"/>
                </a:cubicBezTo>
                <a:cubicBezTo>
                  <a:pt x="238585" y="110806"/>
                  <a:pt x="188436" y="188530"/>
                  <a:pt x="171434" y="211676"/>
                </a:cubicBezTo>
                <a:cubicBezTo>
                  <a:pt x="170187" y="213531"/>
                  <a:pt x="168098" y="214643"/>
                  <a:pt x="165862" y="214643"/>
                </a:cubicBezTo>
                <a:cubicBezTo>
                  <a:pt x="163627" y="214643"/>
                  <a:pt x="161538" y="213531"/>
                  <a:pt x="160290" y="211676"/>
                </a:cubicBezTo>
                <a:cubicBezTo>
                  <a:pt x="143288" y="188387"/>
                  <a:pt x="93139" y="110806"/>
                  <a:pt x="93139" y="74230"/>
                </a:cubicBezTo>
                <a:cubicBezTo>
                  <a:pt x="92469" y="54641"/>
                  <a:pt x="99877" y="35638"/>
                  <a:pt x="113628" y="21670"/>
                </a:cubicBezTo>
                <a:cubicBezTo>
                  <a:pt x="127379" y="7703"/>
                  <a:pt x="146265" y="0"/>
                  <a:pt x="165862" y="364"/>
                </a:cubicBezTo>
                <a:close/>
                <a:moveTo>
                  <a:pt x="193151" y="73087"/>
                </a:moveTo>
                <a:lnTo>
                  <a:pt x="193151" y="73087"/>
                </a:lnTo>
                <a:cubicBezTo>
                  <a:pt x="193073" y="58048"/>
                  <a:pt x="180901" y="45876"/>
                  <a:pt x="165862" y="45798"/>
                </a:cubicBezTo>
                <a:cubicBezTo>
                  <a:pt x="150791" y="45798"/>
                  <a:pt x="138573" y="58016"/>
                  <a:pt x="138573" y="73087"/>
                </a:cubicBezTo>
                <a:cubicBezTo>
                  <a:pt x="138573" y="88159"/>
                  <a:pt x="150791" y="100376"/>
                  <a:pt x="165862" y="100376"/>
                </a:cubicBezTo>
                <a:cubicBezTo>
                  <a:pt x="180933" y="100376"/>
                  <a:pt x="193151" y="88159"/>
                  <a:pt x="193151" y="73087"/>
                </a:cubicBezTo>
                <a:close/>
                <a:moveTo>
                  <a:pt x="264589" y="57514"/>
                </a:moveTo>
                <a:lnTo>
                  <a:pt x="289020" y="57514"/>
                </a:lnTo>
                <a:cubicBezTo>
                  <a:pt x="296385" y="57477"/>
                  <a:pt x="302571" y="63044"/>
                  <a:pt x="303308" y="70373"/>
                </a:cubicBezTo>
                <a:lnTo>
                  <a:pt x="328740" y="313260"/>
                </a:lnTo>
                <a:cubicBezTo>
                  <a:pt x="329153" y="317267"/>
                  <a:pt x="327856" y="321262"/>
                  <a:pt x="325168" y="324261"/>
                </a:cubicBezTo>
                <a:cubicBezTo>
                  <a:pt x="322467" y="327254"/>
                  <a:pt x="318627" y="328967"/>
                  <a:pt x="314595" y="328976"/>
                </a:cubicBezTo>
                <a:lnTo>
                  <a:pt x="14557" y="328976"/>
                </a:lnTo>
                <a:cubicBezTo>
                  <a:pt x="10526" y="328967"/>
                  <a:pt x="6686" y="327254"/>
                  <a:pt x="3985" y="324261"/>
                </a:cubicBezTo>
                <a:cubicBezTo>
                  <a:pt x="1297" y="321262"/>
                  <a:pt x="0" y="317267"/>
                  <a:pt x="413" y="313260"/>
                </a:cubicBezTo>
                <a:lnTo>
                  <a:pt x="25845" y="70373"/>
                </a:lnTo>
                <a:cubicBezTo>
                  <a:pt x="26581" y="63044"/>
                  <a:pt x="32767" y="57477"/>
                  <a:pt x="40132" y="57514"/>
                </a:cubicBezTo>
                <a:lnTo>
                  <a:pt x="64564" y="57514"/>
                </a:lnTo>
                <a:moveTo>
                  <a:pt x="7699" y="243251"/>
                </a:moveTo>
                <a:lnTo>
                  <a:pt x="321453" y="243251"/>
                </a:lnTo>
                <a:moveTo>
                  <a:pt x="250301" y="143239"/>
                </a:moveTo>
                <a:lnTo>
                  <a:pt x="310880" y="143239"/>
                </a:lnTo>
                <a:moveTo>
                  <a:pt x="18272" y="143239"/>
                </a:moveTo>
                <a:lnTo>
                  <a:pt x="78851" y="143239"/>
                </a:lnTo>
                <a:moveTo>
                  <a:pt x="93139" y="328976"/>
                </a:moveTo>
                <a:lnTo>
                  <a:pt x="102854" y="178958"/>
                </a:lnTo>
                <a:moveTo>
                  <a:pt x="228870" y="178958"/>
                </a:moveTo>
                <a:lnTo>
                  <a:pt x="238585" y="328976"/>
                </a:lnTo>
              </a:path>
            </a:pathLst>
          </a:custGeom>
          <a:noFill/>
          <a:ln w="14287">
            <a:solidFill>
              <a:srgbClr val="E0CB15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6084505" y="3756729"/>
            <a:ext cx="371909" cy="394334"/>
          </a:xfrm>
          <a:custGeom>
            <a:avLst/>
            <a:gdLst/>
            <a:ahLst/>
            <a:cxnLst/>
            <a:rect l="0" t="0" r="0" b="0"/>
            <a:pathLst>
              <a:path w="309924" h="328612">
                <a:moveTo>
                  <a:pt x="169892" y="119572"/>
                </a:moveTo>
                <a:cubicBezTo>
                  <a:pt x="170233" y="142070"/>
                  <a:pt x="158425" y="163006"/>
                  <a:pt x="138996" y="174355"/>
                </a:cubicBezTo>
                <a:cubicBezTo>
                  <a:pt x="119567" y="185703"/>
                  <a:pt x="95530" y="185703"/>
                  <a:pt x="76101" y="174355"/>
                </a:cubicBezTo>
                <a:cubicBezTo>
                  <a:pt x="56672" y="163006"/>
                  <a:pt x="44865" y="142070"/>
                  <a:pt x="45205" y="119572"/>
                </a:cubicBezTo>
                <a:moveTo>
                  <a:pt x="127458" y="196967"/>
                </a:moveTo>
                <a:cubicBezTo>
                  <a:pt x="97404" y="190962"/>
                  <a:pt x="66245" y="198833"/>
                  <a:pt x="42649" y="218391"/>
                </a:cubicBezTo>
                <a:cubicBezTo>
                  <a:pt x="19052" y="237948"/>
                  <a:pt x="5535" y="267105"/>
                  <a:pt x="5857" y="297751"/>
                </a:cubicBezTo>
                <a:moveTo>
                  <a:pt x="106813" y="0"/>
                </a:moveTo>
                <a:lnTo>
                  <a:pt x="0" y="47534"/>
                </a:lnTo>
                <a:lnTo>
                  <a:pt x="107241" y="94226"/>
                </a:lnTo>
                <a:lnTo>
                  <a:pt x="206425" y="48391"/>
                </a:lnTo>
                <a:close/>
                <a:moveTo>
                  <a:pt x="11444" y="52520"/>
                </a:moveTo>
                <a:lnTo>
                  <a:pt x="11444" y="108099"/>
                </a:lnTo>
                <a:moveTo>
                  <a:pt x="248831" y="211569"/>
                </a:moveTo>
                <a:lnTo>
                  <a:pt x="224428" y="211569"/>
                </a:lnTo>
                <a:cubicBezTo>
                  <a:pt x="216699" y="211555"/>
                  <a:pt x="210051" y="217035"/>
                  <a:pt x="208588" y="224624"/>
                </a:cubicBezTo>
                <a:cubicBezTo>
                  <a:pt x="207126" y="232212"/>
                  <a:pt x="211261" y="239770"/>
                  <a:pt x="218441" y="242630"/>
                </a:cubicBezTo>
                <a:lnTo>
                  <a:pt x="243201" y="252531"/>
                </a:lnTo>
                <a:cubicBezTo>
                  <a:pt x="250379" y="255390"/>
                  <a:pt x="254514" y="262944"/>
                  <a:pt x="253055" y="270530"/>
                </a:cubicBezTo>
                <a:cubicBezTo>
                  <a:pt x="251597" y="278117"/>
                  <a:pt x="244955" y="283599"/>
                  <a:pt x="237229" y="283592"/>
                </a:cubicBezTo>
                <a:lnTo>
                  <a:pt x="212812" y="283592"/>
                </a:lnTo>
                <a:moveTo>
                  <a:pt x="230828" y="202553"/>
                </a:moveTo>
                <a:lnTo>
                  <a:pt x="230828" y="211569"/>
                </a:lnTo>
                <a:moveTo>
                  <a:pt x="230828" y="283592"/>
                </a:moveTo>
                <a:lnTo>
                  <a:pt x="230828" y="292593"/>
                </a:lnTo>
                <a:moveTo>
                  <a:pt x="151790" y="249545"/>
                </a:moveTo>
                <a:cubicBezTo>
                  <a:pt x="151790" y="293212"/>
                  <a:pt x="187189" y="328612"/>
                  <a:pt x="230857" y="328612"/>
                </a:cubicBezTo>
                <a:cubicBezTo>
                  <a:pt x="274524" y="328612"/>
                  <a:pt x="309924" y="293212"/>
                  <a:pt x="309924" y="249545"/>
                </a:cubicBezTo>
                <a:cubicBezTo>
                  <a:pt x="309924" y="205877"/>
                  <a:pt x="274524" y="170478"/>
                  <a:pt x="230857" y="170478"/>
                </a:cubicBezTo>
                <a:cubicBezTo>
                  <a:pt x="187189" y="170478"/>
                  <a:pt x="151790" y="205877"/>
                  <a:pt x="151790" y="249545"/>
                </a:cubicBezTo>
                <a:moveTo>
                  <a:pt x="169892" y="68865"/>
                </a:moveTo>
                <a:lnTo>
                  <a:pt x="169892" y="124372"/>
                </a:lnTo>
                <a:lnTo>
                  <a:pt x="44576" y="124372"/>
                </a:lnTo>
                <a:lnTo>
                  <a:pt x="44576" y="68865"/>
                </a:lnTo>
              </a:path>
            </a:pathLst>
          </a:custGeom>
          <a:noFill/>
          <a:ln w="14287">
            <a:solidFill>
              <a:srgbClr val="E55753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8810167" y="3785412"/>
            <a:ext cx="394477" cy="376966"/>
          </a:xfrm>
          <a:custGeom>
            <a:avLst/>
            <a:gdLst/>
            <a:ahLst/>
            <a:cxnLst/>
            <a:rect l="0" t="0" r="0" b="0"/>
            <a:pathLst>
              <a:path w="328731" h="314138">
                <a:moveTo>
                  <a:pt x="149291" y="274433"/>
                </a:moveTo>
                <a:cubicBezTo>
                  <a:pt x="131931" y="253830"/>
                  <a:pt x="86111" y="233713"/>
                  <a:pt x="14059" y="231384"/>
                </a:cubicBezTo>
                <a:cubicBezTo>
                  <a:pt x="6258" y="231260"/>
                  <a:pt x="0" y="224899"/>
                  <a:pt x="1" y="217097"/>
                </a:cubicBezTo>
                <a:lnTo>
                  <a:pt x="1" y="14357"/>
                </a:lnTo>
                <a:cubicBezTo>
                  <a:pt x="0" y="10523"/>
                  <a:pt x="1540" y="6849"/>
                  <a:pt x="4276" y="4162"/>
                </a:cubicBezTo>
                <a:cubicBezTo>
                  <a:pt x="7011" y="1476"/>
                  <a:pt x="10712" y="1"/>
                  <a:pt x="14545" y="70"/>
                </a:cubicBezTo>
                <a:cubicBezTo>
                  <a:pt x="107985" y="3184"/>
                  <a:pt x="157163" y="36260"/>
                  <a:pt x="157163" y="61349"/>
                </a:cubicBezTo>
                <a:cubicBezTo>
                  <a:pt x="157163" y="36331"/>
                  <a:pt x="212370" y="3427"/>
                  <a:pt x="299724" y="84"/>
                </a:cubicBezTo>
                <a:cubicBezTo>
                  <a:pt x="303567" y="0"/>
                  <a:pt x="307282" y="1467"/>
                  <a:pt x="310030" y="4156"/>
                </a:cubicBezTo>
                <a:cubicBezTo>
                  <a:pt x="312778" y="6845"/>
                  <a:pt x="314326" y="10527"/>
                  <a:pt x="314326" y="14372"/>
                </a:cubicBezTo>
                <a:lnTo>
                  <a:pt x="314326" y="199838"/>
                </a:lnTo>
                <a:moveTo>
                  <a:pt x="157163" y="61363"/>
                </a:moveTo>
                <a:lnTo>
                  <a:pt x="157163" y="221269"/>
                </a:lnTo>
                <a:moveTo>
                  <a:pt x="42663" y="52934"/>
                </a:moveTo>
                <a:cubicBezTo>
                  <a:pt x="69537" y="56008"/>
                  <a:pt x="95970" y="62153"/>
                  <a:pt x="121444" y="71250"/>
                </a:cubicBezTo>
                <a:moveTo>
                  <a:pt x="200026" y="135544"/>
                </a:moveTo>
                <a:cubicBezTo>
                  <a:pt x="225504" y="126446"/>
                  <a:pt x="251942" y="120300"/>
                  <a:pt x="278821" y="117227"/>
                </a:cubicBezTo>
                <a:moveTo>
                  <a:pt x="42663" y="117227"/>
                </a:moveTo>
                <a:cubicBezTo>
                  <a:pt x="69537" y="120301"/>
                  <a:pt x="95970" y="126447"/>
                  <a:pt x="121444" y="135544"/>
                </a:cubicBezTo>
                <a:moveTo>
                  <a:pt x="41934" y="174220"/>
                </a:moveTo>
                <a:cubicBezTo>
                  <a:pt x="69058" y="177312"/>
                  <a:pt x="95736" y="183511"/>
                  <a:pt x="121444" y="192694"/>
                </a:cubicBezTo>
                <a:moveTo>
                  <a:pt x="200026" y="71250"/>
                </a:moveTo>
                <a:cubicBezTo>
                  <a:pt x="225741" y="62059"/>
                  <a:pt x="252430" y="55860"/>
                  <a:pt x="279564" y="52776"/>
                </a:cubicBezTo>
                <a:moveTo>
                  <a:pt x="328613" y="314138"/>
                </a:moveTo>
                <a:lnTo>
                  <a:pt x="328613" y="298421"/>
                </a:lnTo>
                <a:cubicBezTo>
                  <a:pt x="328731" y="276331"/>
                  <a:pt x="311430" y="258066"/>
                  <a:pt x="289365" y="256988"/>
                </a:cubicBezTo>
                <a:lnTo>
                  <a:pt x="257176" y="256988"/>
                </a:lnTo>
                <a:lnTo>
                  <a:pt x="257176" y="189122"/>
                </a:lnTo>
                <a:cubicBezTo>
                  <a:pt x="257176" y="179259"/>
                  <a:pt x="249180" y="171263"/>
                  <a:pt x="239316" y="171263"/>
                </a:cubicBezTo>
                <a:cubicBezTo>
                  <a:pt x="229453" y="171263"/>
                  <a:pt x="221457" y="179259"/>
                  <a:pt x="221457" y="189122"/>
                </a:cubicBezTo>
                <a:lnTo>
                  <a:pt x="221457" y="292706"/>
                </a:lnTo>
                <a:lnTo>
                  <a:pt x="199725" y="262145"/>
                </a:lnTo>
                <a:cubicBezTo>
                  <a:pt x="197284" y="257304"/>
                  <a:pt x="192420" y="254156"/>
                  <a:pt x="187004" y="253913"/>
                </a:cubicBezTo>
                <a:cubicBezTo>
                  <a:pt x="181587" y="253669"/>
                  <a:pt x="176460" y="256368"/>
                  <a:pt x="173594" y="260971"/>
                </a:cubicBezTo>
                <a:cubicBezTo>
                  <a:pt x="170729" y="265574"/>
                  <a:pt x="170570" y="271365"/>
                  <a:pt x="173179" y="276119"/>
                </a:cubicBezTo>
                <a:lnTo>
                  <a:pt x="193182" y="314138"/>
                </a:lnTo>
              </a:path>
            </a:pathLst>
          </a:custGeom>
          <a:noFill/>
          <a:ln w="14287">
            <a:solidFill>
              <a:srgbClr val="BA5DE5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181767" y="3776735"/>
            <a:ext cx="394334" cy="394334"/>
          </a:xfrm>
          <a:custGeom>
            <a:avLst/>
            <a:gdLst/>
            <a:ahLst/>
            <a:cxnLst/>
            <a:rect l="0" t="0" r="0" b="0"/>
            <a:pathLst>
              <a:path w="328612" h="328612">
                <a:moveTo>
                  <a:pt x="328612" y="307181"/>
                </a:moveTo>
                <a:lnTo>
                  <a:pt x="314325" y="279549"/>
                </a:lnTo>
                <a:lnTo>
                  <a:pt x="314325" y="214312"/>
                </a:lnTo>
                <a:cubicBezTo>
                  <a:pt x="314925" y="188909"/>
                  <a:pt x="284592" y="166263"/>
                  <a:pt x="257175" y="142875"/>
                </a:cubicBezTo>
                <a:moveTo>
                  <a:pt x="278877" y="242887"/>
                </a:moveTo>
                <a:lnTo>
                  <a:pt x="242430" y="205639"/>
                </a:lnTo>
                <a:cubicBezTo>
                  <a:pt x="238007" y="201037"/>
                  <a:pt x="231458" y="199156"/>
                  <a:pt x="225267" y="200712"/>
                </a:cubicBezTo>
                <a:cubicBezTo>
                  <a:pt x="219076" y="202268"/>
                  <a:pt x="214194" y="207022"/>
                  <a:pt x="212473" y="213169"/>
                </a:cubicBezTo>
                <a:cubicBezTo>
                  <a:pt x="210753" y="219316"/>
                  <a:pt x="212458" y="225913"/>
                  <a:pt x="216941" y="230457"/>
                </a:cubicBezTo>
                <a:lnTo>
                  <a:pt x="257175" y="271462"/>
                </a:lnTo>
                <a:lnTo>
                  <a:pt x="257175" y="292893"/>
                </a:lnTo>
                <a:cubicBezTo>
                  <a:pt x="259362" y="305675"/>
                  <a:pt x="264232" y="317848"/>
                  <a:pt x="271462" y="328612"/>
                </a:cubicBezTo>
                <a:moveTo>
                  <a:pt x="0" y="21431"/>
                </a:moveTo>
                <a:lnTo>
                  <a:pt x="14287" y="49063"/>
                </a:lnTo>
                <a:lnTo>
                  <a:pt x="14287" y="114300"/>
                </a:lnTo>
                <a:cubicBezTo>
                  <a:pt x="13687" y="139703"/>
                  <a:pt x="44019" y="162348"/>
                  <a:pt x="71437" y="185737"/>
                </a:cubicBezTo>
                <a:moveTo>
                  <a:pt x="49734" y="85725"/>
                </a:moveTo>
                <a:lnTo>
                  <a:pt x="86182" y="122972"/>
                </a:lnTo>
                <a:cubicBezTo>
                  <a:pt x="90604" y="127575"/>
                  <a:pt x="97154" y="129455"/>
                  <a:pt x="103345" y="127900"/>
                </a:cubicBezTo>
                <a:cubicBezTo>
                  <a:pt x="109535" y="126344"/>
                  <a:pt x="114418" y="121590"/>
                  <a:pt x="116138" y="115443"/>
                </a:cubicBezTo>
                <a:cubicBezTo>
                  <a:pt x="117859" y="109296"/>
                  <a:pt x="116154" y="102698"/>
                  <a:pt x="111671" y="98155"/>
                </a:cubicBezTo>
                <a:lnTo>
                  <a:pt x="71437" y="57150"/>
                </a:lnTo>
                <a:lnTo>
                  <a:pt x="71437" y="35718"/>
                </a:lnTo>
                <a:cubicBezTo>
                  <a:pt x="69249" y="22937"/>
                  <a:pt x="64380" y="10764"/>
                  <a:pt x="57150" y="0"/>
                </a:cubicBezTo>
                <a:moveTo>
                  <a:pt x="71437" y="107899"/>
                </a:moveTo>
                <a:lnTo>
                  <a:pt x="71437" y="321468"/>
                </a:lnTo>
                <a:cubicBezTo>
                  <a:pt x="71437" y="325414"/>
                  <a:pt x="74635" y="328612"/>
                  <a:pt x="78581" y="328612"/>
                </a:cubicBezTo>
                <a:lnTo>
                  <a:pt x="235743" y="328612"/>
                </a:lnTo>
                <a:moveTo>
                  <a:pt x="150018" y="28575"/>
                </a:moveTo>
                <a:lnTo>
                  <a:pt x="100012" y="28575"/>
                </a:lnTo>
                <a:moveTo>
                  <a:pt x="257175" y="220713"/>
                </a:moveTo>
                <a:lnTo>
                  <a:pt x="257175" y="135731"/>
                </a:lnTo>
                <a:moveTo>
                  <a:pt x="178593" y="214312"/>
                </a:moveTo>
                <a:lnTo>
                  <a:pt x="100012" y="214312"/>
                </a:lnTo>
                <a:moveTo>
                  <a:pt x="228600" y="171450"/>
                </a:moveTo>
                <a:lnTo>
                  <a:pt x="100012" y="171450"/>
                </a:lnTo>
                <a:moveTo>
                  <a:pt x="164306" y="257175"/>
                </a:moveTo>
                <a:lnTo>
                  <a:pt x="100012" y="257175"/>
                </a:lnTo>
                <a:moveTo>
                  <a:pt x="285750" y="57150"/>
                </a:moveTo>
                <a:cubicBezTo>
                  <a:pt x="285750" y="88713"/>
                  <a:pt x="260163" y="114300"/>
                  <a:pt x="228600" y="114300"/>
                </a:cubicBezTo>
                <a:cubicBezTo>
                  <a:pt x="197036" y="114300"/>
                  <a:pt x="171450" y="88713"/>
                  <a:pt x="171450" y="57150"/>
                </a:cubicBezTo>
                <a:cubicBezTo>
                  <a:pt x="171450" y="25586"/>
                  <a:pt x="197036" y="0"/>
                  <a:pt x="228600" y="0"/>
                </a:cubicBezTo>
                <a:moveTo>
                  <a:pt x="207168" y="50006"/>
                </a:moveTo>
                <a:lnTo>
                  <a:pt x="223542" y="66379"/>
                </a:lnTo>
                <a:cubicBezTo>
                  <a:pt x="224882" y="67723"/>
                  <a:pt x="226702" y="68478"/>
                  <a:pt x="228600" y="68478"/>
                </a:cubicBezTo>
                <a:cubicBezTo>
                  <a:pt x="230497" y="68478"/>
                  <a:pt x="232317" y="67723"/>
                  <a:pt x="233657" y="66379"/>
                </a:cubicBezTo>
                <a:lnTo>
                  <a:pt x="285750" y="14287"/>
                </a:lnTo>
              </a:path>
            </a:pathLst>
          </a:custGeom>
          <a:noFill/>
          <a:ln w="14287">
            <a:solidFill>
              <a:srgbClr val="969696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678583" y="4451103"/>
            <a:ext cx="325754" cy="377190"/>
          </a:xfrm>
          <a:custGeom>
            <a:avLst/>
            <a:gdLst/>
            <a:ahLst/>
            <a:cxnLst/>
            <a:rect l="0" t="0" r="0" b="0"/>
            <a:pathLst>
              <a:path w="271462" h="314325">
                <a:moveTo>
                  <a:pt x="42862" y="228600"/>
                </a:moveTo>
                <a:lnTo>
                  <a:pt x="14287" y="228600"/>
                </a:lnTo>
                <a:cubicBezTo>
                  <a:pt x="6396" y="228600"/>
                  <a:pt x="0" y="222203"/>
                  <a:pt x="0" y="214312"/>
                </a:cubicBezTo>
                <a:lnTo>
                  <a:pt x="0" y="14287"/>
                </a:lnTo>
                <a:cubicBezTo>
                  <a:pt x="0" y="6396"/>
                  <a:pt x="6396" y="0"/>
                  <a:pt x="14287" y="0"/>
                </a:cubicBezTo>
                <a:lnTo>
                  <a:pt x="171450" y="0"/>
                </a:lnTo>
                <a:cubicBezTo>
                  <a:pt x="179340" y="0"/>
                  <a:pt x="185737" y="6396"/>
                  <a:pt x="185737" y="14287"/>
                </a:cubicBezTo>
                <a:lnTo>
                  <a:pt x="185737" y="42862"/>
                </a:lnTo>
                <a:moveTo>
                  <a:pt x="85725" y="271462"/>
                </a:moveTo>
                <a:lnTo>
                  <a:pt x="57150" y="271462"/>
                </a:lnTo>
                <a:cubicBezTo>
                  <a:pt x="49259" y="271462"/>
                  <a:pt x="42862" y="265065"/>
                  <a:pt x="42862" y="257175"/>
                </a:cubicBezTo>
                <a:lnTo>
                  <a:pt x="42862" y="57150"/>
                </a:lnTo>
                <a:cubicBezTo>
                  <a:pt x="42862" y="49259"/>
                  <a:pt x="49259" y="42862"/>
                  <a:pt x="57150" y="42862"/>
                </a:cubicBezTo>
                <a:lnTo>
                  <a:pt x="214312" y="42862"/>
                </a:lnTo>
                <a:cubicBezTo>
                  <a:pt x="222203" y="42862"/>
                  <a:pt x="228600" y="49259"/>
                  <a:pt x="228600" y="57150"/>
                </a:cubicBezTo>
                <a:lnTo>
                  <a:pt x="228600" y="85725"/>
                </a:lnTo>
                <a:moveTo>
                  <a:pt x="100012" y="85725"/>
                </a:moveTo>
                <a:lnTo>
                  <a:pt x="257175" y="85725"/>
                </a:lnTo>
                <a:cubicBezTo>
                  <a:pt x="257175" y="85725"/>
                  <a:pt x="271462" y="85725"/>
                  <a:pt x="271462" y="100012"/>
                </a:cubicBezTo>
                <a:lnTo>
                  <a:pt x="271462" y="300037"/>
                </a:lnTo>
                <a:cubicBezTo>
                  <a:pt x="271462" y="300037"/>
                  <a:pt x="271462" y="314325"/>
                  <a:pt x="257175" y="314325"/>
                </a:cubicBezTo>
                <a:lnTo>
                  <a:pt x="100012" y="314325"/>
                </a:lnTo>
                <a:cubicBezTo>
                  <a:pt x="100012" y="314325"/>
                  <a:pt x="85725" y="314325"/>
                  <a:pt x="85725" y="300037"/>
                </a:cubicBezTo>
                <a:lnTo>
                  <a:pt x="85725" y="100012"/>
                </a:lnTo>
                <a:cubicBezTo>
                  <a:pt x="85725" y="100012"/>
                  <a:pt x="85725" y="85725"/>
                  <a:pt x="100012" y="85725"/>
                </a:cubicBezTo>
                <a:moveTo>
                  <a:pt x="114300" y="142875"/>
                </a:moveTo>
                <a:lnTo>
                  <a:pt x="119529" y="153333"/>
                </a:lnTo>
                <a:cubicBezTo>
                  <a:pt x="120521" y="155326"/>
                  <a:pt x="122413" y="156719"/>
                  <a:pt x="124611" y="157076"/>
                </a:cubicBezTo>
                <a:cubicBezTo>
                  <a:pt x="126808" y="157433"/>
                  <a:pt x="129044" y="156710"/>
                  <a:pt x="130616" y="155133"/>
                </a:cubicBezTo>
                <a:lnTo>
                  <a:pt x="157162" y="128587"/>
                </a:lnTo>
                <a:moveTo>
                  <a:pt x="185737" y="142875"/>
                </a:moveTo>
                <a:lnTo>
                  <a:pt x="242887" y="142875"/>
                </a:lnTo>
                <a:moveTo>
                  <a:pt x="114300" y="214312"/>
                </a:moveTo>
                <a:lnTo>
                  <a:pt x="119529" y="224770"/>
                </a:lnTo>
                <a:cubicBezTo>
                  <a:pt x="120521" y="226764"/>
                  <a:pt x="122413" y="228157"/>
                  <a:pt x="124611" y="228514"/>
                </a:cubicBezTo>
                <a:cubicBezTo>
                  <a:pt x="126808" y="228871"/>
                  <a:pt x="129044" y="228147"/>
                  <a:pt x="130616" y="226571"/>
                </a:cubicBezTo>
                <a:lnTo>
                  <a:pt x="157162" y="200025"/>
                </a:lnTo>
                <a:moveTo>
                  <a:pt x="185737" y="214312"/>
                </a:moveTo>
                <a:lnTo>
                  <a:pt x="242887" y="214312"/>
                </a:lnTo>
                <a:moveTo>
                  <a:pt x="185737" y="257175"/>
                </a:moveTo>
                <a:lnTo>
                  <a:pt x="214312" y="257175"/>
                </a:lnTo>
              </a:path>
            </a:pathLst>
          </a:custGeom>
          <a:noFill/>
          <a:ln w="14287">
            <a:solidFill>
              <a:srgbClr val="1EABDA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015893" y="4442529"/>
            <a:ext cx="394334" cy="394334"/>
          </a:xfrm>
          <a:custGeom>
            <a:avLst/>
            <a:gdLst/>
            <a:ahLst/>
            <a:cxnLst/>
            <a:rect l="0" t="0" r="0" b="0"/>
            <a:pathLst>
              <a:path w="328612" h="328612">
                <a:moveTo>
                  <a:pt x="300037" y="0"/>
                </a:moveTo>
                <a:cubicBezTo>
                  <a:pt x="315819" y="0"/>
                  <a:pt x="328612" y="12793"/>
                  <a:pt x="328612" y="28575"/>
                </a:cubicBezTo>
                <a:lnTo>
                  <a:pt x="328612" y="243244"/>
                </a:lnTo>
                <a:cubicBezTo>
                  <a:pt x="328612" y="290392"/>
                  <a:pt x="290392" y="328612"/>
                  <a:pt x="243244" y="328612"/>
                </a:cubicBezTo>
                <a:lnTo>
                  <a:pt x="28575" y="328612"/>
                </a:lnTo>
                <a:cubicBezTo>
                  <a:pt x="12793" y="328612"/>
                  <a:pt x="0" y="315819"/>
                  <a:pt x="0" y="300037"/>
                </a:cubicBezTo>
                <a:lnTo>
                  <a:pt x="0" y="28575"/>
                </a:lnTo>
                <a:cubicBezTo>
                  <a:pt x="0" y="12793"/>
                  <a:pt x="12793" y="0"/>
                  <a:pt x="28575" y="0"/>
                </a:cubicBezTo>
                <a:close/>
                <a:moveTo>
                  <a:pt x="257175" y="327469"/>
                </a:moveTo>
                <a:lnTo>
                  <a:pt x="257175" y="271462"/>
                </a:lnTo>
                <a:cubicBezTo>
                  <a:pt x="257175" y="263571"/>
                  <a:pt x="263571" y="257175"/>
                  <a:pt x="271462" y="257175"/>
                </a:cubicBezTo>
                <a:lnTo>
                  <a:pt x="327469" y="257175"/>
                </a:lnTo>
                <a:moveTo>
                  <a:pt x="42862" y="85725"/>
                </a:moveTo>
                <a:lnTo>
                  <a:pt x="285750" y="85725"/>
                </a:lnTo>
                <a:moveTo>
                  <a:pt x="42862" y="142875"/>
                </a:moveTo>
                <a:lnTo>
                  <a:pt x="285750" y="142875"/>
                </a:lnTo>
                <a:moveTo>
                  <a:pt x="42862" y="200025"/>
                </a:moveTo>
                <a:lnTo>
                  <a:pt x="285750" y="200025"/>
                </a:lnTo>
                <a:moveTo>
                  <a:pt x="42862" y="257175"/>
                </a:moveTo>
                <a:lnTo>
                  <a:pt x="200025" y="257175"/>
                </a:lnTo>
                <a:moveTo>
                  <a:pt x="85725" y="42862"/>
                </a:moveTo>
                <a:lnTo>
                  <a:pt x="85725" y="285750"/>
                </a:lnTo>
              </a:path>
            </a:pathLst>
          </a:custGeom>
          <a:noFill/>
          <a:ln w="14287">
            <a:solidFill>
              <a:srgbClr val="92BD39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378920" y="4433958"/>
            <a:ext cx="398622" cy="398621"/>
          </a:xfrm>
          <a:custGeom>
            <a:avLst/>
            <a:gdLst/>
            <a:ahLst/>
            <a:cxnLst/>
            <a:rect l="0" t="0" r="0" b="0"/>
            <a:pathLst>
              <a:path w="332185" h="332184">
                <a:moveTo>
                  <a:pt x="141447" y="248468"/>
                </a:moveTo>
                <a:lnTo>
                  <a:pt x="141447" y="319324"/>
                </a:lnTo>
                <a:cubicBezTo>
                  <a:pt x="141447" y="326467"/>
                  <a:pt x="135732" y="332182"/>
                  <a:pt x="128588" y="332182"/>
                </a:cubicBezTo>
                <a:lnTo>
                  <a:pt x="50007" y="332182"/>
                </a:lnTo>
                <a:cubicBezTo>
                  <a:pt x="42863" y="332182"/>
                  <a:pt x="37148" y="326467"/>
                  <a:pt x="37148" y="319324"/>
                </a:cubicBezTo>
                <a:lnTo>
                  <a:pt x="37148" y="248468"/>
                </a:lnTo>
                <a:moveTo>
                  <a:pt x="0" y="0"/>
                </a:moveTo>
                <a:moveTo>
                  <a:pt x="10715" y="270748"/>
                </a:moveTo>
                <a:lnTo>
                  <a:pt x="89296" y="205025"/>
                </a:lnTo>
                <a:lnTo>
                  <a:pt x="167878" y="270748"/>
                </a:lnTo>
                <a:moveTo>
                  <a:pt x="226456" y="139303"/>
                </a:moveTo>
                <a:lnTo>
                  <a:pt x="203596" y="139303"/>
                </a:lnTo>
                <a:moveTo>
                  <a:pt x="226456" y="139303"/>
                </a:moveTo>
                <a:lnTo>
                  <a:pt x="312181" y="139303"/>
                </a:lnTo>
                <a:lnTo>
                  <a:pt x="312181" y="22145"/>
                </a:lnTo>
                <a:cubicBezTo>
                  <a:pt x="312181" y="16430"/>
                  <a:pt x="307895" y="10715"/>
                  <a:pt x="300751" y="10715"/>
                </a:cubicBezTo>
                <a:lnTo>
                  <a:pt x="236458" y="10715"/>
                </a:lnTo>
                <a:cubicBezTo>
                  <a:pt x="230743" y="10715"/>
                  <a:pt x="225028" y="15001"/>
                  <a:pt x="225028" y="22145"/>
                </a:cubicBezTo>
                <a:lnTo>
                  <a:pt x="225028" y="139303"/>
                </a:lnTo>
                <a:close/>
                <a:moveTo>
                  <a:pt x="269320" y="53578"/>
                </a:moveTo>
                <a:lnTo>
                  <a:pt x="312183" y="53578"/>
                </a:lnTo>
                <a:moveTo>
                  <a:pt x="269320" y="96440"/>
                </a:moveTo>
                <a:lnTo>
                  <a:pt x="312183" y="96440"/>
                </a:lnTo>
                <a:moveTo>
                  <a:pt x="332185" y="139303"/>
                </a:moveTo>
                <a:lnTo>
                  <a:pt x="312183" y="139303"/>
                </a:lnTo>
                <a:moveTo>
                  <a:pt x="315039" y="203596"/>
                </a:moveTo>
                <a:lnTo>
                  <a:pt x="315039" y="275034"/>
                </a:lnTo>
                <a:cubicBezTo>
                  <a:pt x="315039" y="290750"/>
                  <a:pt x="302180" y="303609"/>
                  <a:pt x="286464" y="303609"/>
                </a:cubicBezTo>
                <a:lnTo>
                  <a:pt x="199582" y="303609"/>
                </a:lnTo>
                <a:moveTo>
                  <a:pt x="0" y="0"/>
                </a:moveTo>
                <a:moveTo>
                  <a:pt x="227885" y="275034"/>
                </a:moveTo>
                <a:lnTo>
                  <a:pt x="199310" y="303609"/>
                </a:lnTo>
                <a:lnTo>
                  <a:pt x="227885" y="332184"/>
                </a:lnTo>
                <a:moveTo>
                  <a:pt x="57865" y="139303"/>
                </a:moveTo>
                <a:lnTo>
                  <a:pt x="57865" y="67865"/>
                </a:lnTo>
                <a:cubicBezTo>
                  <a:pt x="57865" y="52149"/>
                  <a:pt x="70723" y="39290"/>
                  <a:pt x="86440" y="39290"/>
                </a:cubicBezTo>
                <a:lnTo>
                  <a:pt x="170557" y="39290"/>
                </a:lnTo>
                <a:moveTo>
                  <a:pt x="0" y="0"/>
                </a:moveTo>
                <a:moveTo>
                  <a:pt x="142159" y="67865"/>
                </a:moveTo>
                <a:lnTo>
                  <a:pt x="170735" y="39290"/>
                </a:lnTo>
                <a:lnTo>
                  <a:pt x="142159" y="10715"/>
                </a:lnTo>
              </a:path>
            </a:pathLst>
          </a:custGeom>
          <a:noFill/>
          <a:ln w="14287">
            <a:solidFill>
              <a:srgbClr val="DE8431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8116345" y="4579579"/>
            <a:ext cx="394334" cy="344837"/>
          </a:xfrm>
          <a:custGeom>
            <a:avLst/>
            <a:gdLst/>
            <a:ahLst/>
            <a:cxnLst/>
            <a:rect l="0" t="0" r="0" b="0"/>
            <a:pathLst>
              <a:path w="328612" h="287364">
                <a:moveTo>
                  <a:pt x="222456" y="206754"/>
                </a:moveTo>
                <a:lnTo>
                  <a:pt x="285750" y="185737"/>
                </a:lnTo>
                <a:cubicBezTo>
                  <a:pt x="301620" y="181031"/>
                  <a:pt x="318739" y="186738"/>
                  <a:pt x="328612" y="200025"/>
                </a:cubicBezTo>
                <a:cubicBezTo>
                  <a:pt x="153890" y="287364"/>
                  <a:pt x="210426" y="286850"/>
                  <a:pt x="57150" y="235743"/>
                </a:cubicBezTo>
                <a:lnTo>
                  <a:pt x="0" y="271462"/>
                </a:lnTo>
                <a:moveTo>
                  <a:pt x="128587" y="214312"/>
                </a:moveTo>
                <a:lnTo>
                  <a:pt x="207168" y="214312"/>
                </a:lnTo>
                <a:cubicBezTo>
                  <a:pt x="212882" y="215338"/>
                  <a:pt x="218659" y="212861"/>
                  <a:pt x="221854" y="208014"/>
                </a:cubicBezTo>
                <a:cubicBezTo>
                  <a:pt x="225049" y="203167"/>
                  <a:pt x="225049" y="196882"/>
                  <a:pt x="221854" y="192035"/>
                </a:cubicBezTo>
                <a:cubicBezTo>
                  <a:pt x="218659" y="187188"/>
                  <a:pt x="212882" y="184711"/>
                  <a:pt x="207168" y="185737"/>
                </a:cubicBezTo>
                <a:lnTo>
                  <a:pt x="164306" y="185737"/>
                </a:lnTo>
                <a:cubicBezTo>
                  <a:pt x="147371" y="168264"/>
                  <a:pt x="124330" y="158024"/>
                  <a:pt x="100012" y="157162"/>
                </a:cubicBezTo>
                <a:lnTo>
                  <a:pt x="57150" y="157162"/>
                </a:lnTo>
                <a:lnTo>
                  <a:pt x="0" y="185737"/>
                </a:lnTo>
                <a:moveTo>
                  <a:pt x="85782" y="0"/>
                </a:moveTo>
                <a:lnTo>
                  <a:pt x="300094" y="0"/>
                </a:lnTo>
                <a:lnTo>
                  <a:pt x="300094" y="114300"/>
                </a:lnTo>
                <a:lnTo>
                  <a:pt x="85782" y="114300"/>
                </a:lnTo>
                <a:close/>
                <a:moveTo>
                  <a:pt x="236400" y="0"/>
                </a:moveTo>
                <a:lnTo>
                  <a:pt x="300094" y="50006"/>
                </a:lnTo>
                <a:moveTo>
                  <a:pt x="245387" y="114300"/>
                </a:moveTo>
                <a:lnTo>
                  <a:pt x="300094" y="64293"/>
                </a:lnTo>
                <a:moveTo>
                  <a:pt x="85782" y="64293"/>
                </a:moveTo>
                <a:lnTo>
                  <a:pt x="140474" y="114300"/>
                </a:lnTo>
                <a:moveTo>
                  <a:pt x="85782" y="50006"/>
                </a:moveTo>
                <a:lnTo>
                  <a:pt x="149175" y="0"/>
                </a:lnTo>
                <a:moveTo>
                  <a:pt x="171507" y="57150"/>
                </a:moveTo>
                <a:cubicBezTo>
                  <a:pt x="171507" y="68986"/>
                  <a:pt x="181102" y="78581"/>
                  <a:pt x="192938" y="78581"/>
                </a:cubicBezTo>
                <a:cubicBezTo>
                  <a:pt x="204774" y="78581"/>
                  <a:pt x="214369" y="68986"/>
                  <a:pt x="214369" y="57150"/>
                </a:cubicBezTo>
                <a:cubicBezTo>
                  <a:pt x="214369" y="45313"/>
                  <a:pt x="204774" y="35718"/>
                  <a:pt x="192938" y="35718"/>
                </a:cubicBezTo>
                <a:cubicBezTo>
                  <a:pt x="181102" y="35718"/>
                  <a:pt x="171507" y="45313"/>
                  <a:pt x="171507" y="57150"/>
                </a:cubicBezTo>
                <a:close/>
              </a:path>
            </a:pathLst>
          </a:custGeom>
          <a:noFill/>
          <a:ln w="14287">
            <a:solidFill>
              <a:srgbClr val="DE58A9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416200" y="4470233"/>
            <a:ext cx="394334" cy="394334"/>
          </a:xfrm>
          <a:custGeom>
            <a:avLst/>
            <a:gdLst/>
            <a:ahLst/>
            <a:cxnLst/>
            <a:rect l="0" t="0" r="0" b="0"/>
            <a:pathLst>
              <a:path w="328612" h="328612">
                <a:moveTo>
                  <a:pt x="114300" y="328612"/>
                </a:moveTo>
                <a:lnTo>
                  <a:pt x="7143" y="328612"/>
                </a:lnTo>
                <a:cubicBezTo>
                  <a:pt x="3198" y="328612"/>
                  <a:pt x="0" y="325414"/>
                  <a:pt x="0" y="321468"/>
                </a:cubicBezTo>
                <a:lnTo>
                  <a:pt x="0" y="192881"/>
                </a:lnTo>
                <a:cubicBezTo>
                  <a:pt x="0" y="188935"/>
                  <a:pt x="3198" y="185737"/>
                  <a:pt x="7143" y="185737"/>
                </a:cubicBezTo>
                <a:lnTo>
                  <a:pt x="100012" y="185737"/>
                </a:lnTo>
                <a:moveTo>
                  <a:pt x="228600" y="185737"/>
                </a:moveTo>
                <a:lnTo>
                  <a:pt x="321468" y="185737"/>
                </a:lnTo>
                <a:cubicBezTo>
                  <a:pt x="325414" y="185737"/>
                  <a:pt x="328612" y="188935"/>
                  <a:pt x="328612" y="192881"/>
                </a:cubicBezTo>
                <a:lnTo>
                  <a:pt x="328612" y="321468"/>
                </a:lnTo>
                <a:cubicBezTo>
                  <a:pt x="328612" y="325414"/>
                  <a:pt x="325414" y="328612"/>
                  <a:pt x="321468" y="328612"/>
                </a:cubicBezTo>
                <a:lnTo>
                  <a:pt x="214312" y="328612"/>
                </a:lnTo>
                <a:moveTo>
                  <a:pt x="264318" y="214312"/>
                </a:moveTo>
                <a:cubicBezTo>
                  <a:pt x="257175" y="214312"/>
                  <a:pt x="257175" y="221456"/>
                  <a:pt x="257175" y="221456"/>
                </a:cubicBezTo>
                <a:lnTo>
                  <a:pt x="257175" y="235743"/>
                </a:lnTo>
                <a:cubicBezTo>
                  <a:pt x="257175" y="242887"/>
                  <a:pt x="264318" y="242887"/>
                  <a:pt x="264318" y="242887"/>
                </a:cubicBezTo>
                <a:lnTo>
                  <a:pt x="292893" y="242887"/>
                </a:lnTo>
                <a:cubicBezTo>
                  <a:pt x="300037" y="242887"/>
                  <a:pt x="300037" y="235743"/>
                  <a:pt x="300037" y="235743"/>
                </a:cubicBezTo>
                <a:lnTo>
                  <a:pt x="300037" y="221456"/>
                </a:lnTo>
                <a:cubicBezTo>
                  <a:pt x="300037" y="214312"/>
                  <a:pt x="292893" y="214312"/>
                  <a:pt x="292893" y="214312"/>
                </a:cubicBezTo>
                <a:lnTo>
                  <a:pt x="264318" y="214312"/>
                </a:lnTo>
                <a:moveTo>
                  <a:pt x="300037" y="300037"/>
                </a:moveTo>
                <a:lnTo>
                  <a:pt x="300037" y="278606"/>
                </a:lnTo>
                <a:cubicBezTo>
                  <a:pt x="300037" y="274660"/>
                  <a:pt x="296839" y="271462"/>
                  <a:pt x="292893" y="271462"/>
                </a:cubicBezTo>
                <a:lnTo>
                  <a:pt x="264318" y="271462"/>
                </a:lnTo>
                <a:cubicBezTo>
                  <a:pt x="260373" y="271462"/>
                  <a:pt x="257175" y="274660"/>
                  <a:pt x="257175" y="278606"/>
                </a:cubicBezTo>
                <a:lnTo>
                  <a:pt x="257175" y="300037"/>
                </a:lnTo>
                <a:close/>
                <a:moveTo>
                  <a:pt x="35718" y="214312"/>
                </a:moveTo>
                <a:cubicBezTo>
                  <a:pt x="28575" y="214312"/>
                  <a:pt x="28575" y="221456"/>
                  <a:pt x="28575" y="221456"/>
                </a:cubicBezTo>
                <a:lnTo>
                  <a:pt x="28575" y="235743"/>
                </a:lnTo>
                <a:cubicBezTo>
                  <a:pt x="28575" y="242887"/>
                  <a:pt x="35718" y="242887"/>
                  <a:pt x="35718" y="242887"/>
                </a:cubicBezTo>
                <a:lnTo>
                  <a:pt x="64293" y="242887"/>
                </a:lnTo>
                <a:cubicBezTo>
                  <a:pt x="71437" y="242887"/>
                  <a:pt x="71437" y="235743"/>
                  <a:pt x="71437" y="235743"/>
                </a:cubicBezTo>
                <a:lnTo>
                  <a:pt x="71437" y="221456"/>
                </a:lnTo>
                <a:cubicBezTo>
                  <a:pt x="71437" y="214312"/>
                  <a:pt x="64293" y="214312"/>
                  <a:pt x="64293" y="214312"/>
                </a:cubicBezTo>
                <a:lnTo>
                  <a:pt x="35718" y="214312"/>
                </a:lnTo>
                <a:moveTo>
                  <a:pt x="35718" y="271462"/>
                </a:moveTo>
                <a:cubicBezTo>
                  <a:pt x="28575" y="271462"/>
                  <a:pt x="28575" y="278606"/>
                  <a:pt x="28575" y="278606"/>
                </a:cubicBezTo>
                <a:lnTo>
                  <a:pt x="28575" y="292893"/>
                </a:lnTo>
                <a:cubicBezTo>
                  <a:pt x="28575" y="300037"/>
                  <a:pt x="35718" y="300037"/>
                  <a:pt x="35718" y="300037"/>
                </a:cubicBezTo>
                <a:lnTo>
                  <a:pt x="64293" y="300037"/>
                </a:lnTo>
                <a:cubicBezTo>
                  <a:pt x="71437" y="300037"/>
                  <a:pt x="71437" y="292893"/>
                  <a:pt x="71437" y="292893"/>
                </a:cubicBezTo>
                <a:lnTo>
                  <a:pt x="71437" y="278606"/>
                </a:lnTo>
                <a:cubicBezTo>
                  <a:pt x="71437" y="271462"/>
                  <a:pt x="64293" y="271462"/>
                  <a:pt x="64293" y="271462"/>
                </a:cubicBezTo>
                <a:lnTo>
                  <a:pt x="35718" y="271462"/>
                </a:lnTo>
                <a:moveTo>
                  <a:pt x="185737" y="264318"/>
                </a:moveTo>
                <a:lnTo>
                  <a:pt x="185737" y="328612"/>
                </a:lnTo>
                <a:lnTo>
                  <a:pt x="142875" y="328612"/>
                </a:lnTo>
                <a:lnTo>
                  <a:pt x="142875" y="264318"/>
                </a:lnTo>
                <a:cubicBezTo>
                  <a:pt x="142875" y="252482"/>
                  <a:pt x="152470" y="242887"/>
                  <a:pt x="164306" y="242887"/>
                </a:cubicBezTo>
                <a:cubicBezTo>
                  <a:pt x="176142" y="242887"/>
                  <a:pt x="185737" y="252482"/>
                  <a:pt x="185737" y="264318"/>
                </a:cubicBezTo>
                <a:close/>
                <a:moveTo>
                  <a:pt x="157162" y="86125"/>
                </a:moveTo>
                <a:lnTo>
                  <a:pt x="157162" y="42862"/>
                </a:lnTo>
                <a:moveTo>
                  <a:pt x="157162" y="0"/>
                </a:moveTo>
                <a:lnTo>
                  <a:pt x="214312" y="0"/>
                </a:lnTo>
                <a:cubicBezTo>
                  <a:pt x="218257" y="0"/>
                  <a:pt x="221456" y="3198"/>
                  <a:pt x="221456" y="7143"/>
                </a:cubicBezTo>
                <a:lnTo>
                  <a:pt x="221456" y="35718"/>
                </a:lnTo>
                <a:cubicBezTo>
                  <a:pt x="221456" y="39664"/>
                  <a:pt x="218257" y="42862"/>
                  <a:pt x="214312" y="42862"/>
                </a:cubicBezTo>
                <a:lnTo>
                  <a:pt x="157162" y="42862"/>
                </a:lnTo>
                <a:lnTo>
                  <a:pt x="157162" y="42862"/>
                </a:lnTo>
                <a:lnTo>
                  <a:pt x="157162" y="0"/>
                </a:lnTo>
                <a:close/>
                <a:moveTo>
                  <a:pt x="142875" y="150018"/>
                </a:moveTo>
                <a:cubicBezTo>
                  <a:pt x="142875" y="138182"/>
                  <a:pt x="152470" y="128587"/>
                  <a:pt x="164306" y="128587"/>
                </a:cubicBezTo>
                <a:cubicBezTo>
                  <a:pt x="176142" y="128587"/>
                  <a:pt x="185737" y="138182"/>
                  <a:pt x="185737" y="150018"/>
                </a:cubicBezTo>
                <a:cubicBezTo>
                  <a:pt x="185737" y="161854"/>
                  <a:pt x="176142" y="171450"/>
                  <a:pt x="164306" y="171450"/>
                </a:cubicBezTo>
                <a:cubicBezTo>
                  <a:pt x="152470" y="171450"/>
                  <a:pt x="142875" y="161854"/>
                  <a:pt x="142875" y="150018"/>
                </a:cubicBezTo>
                <a:moveTo>
                  <a:pt x="228600" y="150018"/>
                </a:moveTo>
                <a:cubicBezTo>
                  <a:pt x="228600" y="114510"/>
                  <a:pt x="199814" y="85725"/>
                  <a:pt x="164306" y="85725"/>
                </a:cubicBezTo>
                <a:cubicBezTo>
                  <a:pt x="128797" y="85725"/>
                  <a:pt x="100012" y="114510"/>
                  <a:pt x="100012" y="150018"/>
                </a:cubicBezTo>
                <a:lnTo>
                  <a:pt x="100012" y="328612"/>
                </a:lnTo>
                <a:lnTo>
                  <a:pt x="228600" y="328612"/>
                </a:lnTo>
                <a:close/>
              </a:path>
            </a:pathLst>
          </a:custGeom>
          <a:noFill/>
          <a:ln w="14287">
            <a:solidFill>
              <a:srgbClr val="7F64EA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A190BC3A-74EB-CBCB-5B10-E604114A633E}"/>
              </a:ext>
            </a:extLst>
          </p:cNvPr>
          <p:cNvSpPr txBox="1"/>
          <p:nvPr/>
        </p:nvSpPr>
        <p:spPr>
          <a:xfrm>
            <a:off x="11739809" y="4074587"/>
            <a:ext cx="1487404" cy="5078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r>
              <a:rPr lang="gl-ES" sz="1100" dirty="0">
                <a:solidFill>
                  <a:srgbClr val="969696"/>
                </a:solidFill>
                <a:latin typeface="Manrope"/>
              </a:rPr>
              <a:t>14. </a:t>
            </a:r>
            <a:endParaRPr lang="gl-ES" sz="257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 defTabSz="653084"/>
            <a:r>
              <a:rPr lang="gl-ES" sz="1100" dirty="0">
                <a:solidFill>
                  <a:srgbClr val="969696"/>
                </a:solidFill>
                <a:latin typeface="Manrope"/>
              </a:rPr>
              <a:t>Matrícula na USC e inicio do intercambio!</a:t>
            </a:r>
            <a:endParaRPr lang="gl-ES" sz="2550" dirty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6AFCA495-E4C9-E376-282D-E50B515C7C65}"/>
              </a:ext>
            </a:extLst>
          </p:cNvPr>
          <p:cNvSpPr/>
          <p:nvPr/>
        </p:nvSpPr>
        <p:spPr>
          <a:xfrm>
            <a:off x="9528862" y="4260739"/>
            <a:ext cx="68580" cy="68580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28575"/>
                </a:moveTo>
                <a:cubicBezTo>
                  <a:pt x="57150" y="44356"/>
                  <a:pt x="44356" y="57150"/>
                  <a:pt x="28575" y="57150"/>
                </a:cubicBezTo>
                <a:cubicBezTo>
                  <a:pt x="12793" y="57150"/>
                  <a:pt x="0" y="44356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6" y="0"/>
                  <a:pt x="57150" y="12793"/>
                  <a:pt x="57150" y="28575"/>
                </a:cubicBezTo>
                <a:close/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Rounded Rectangle 6">
            <a:extLst>
              <a:ext uri="{FF2B5EF4-FFF2-40B4-BE49-F238E27FC236}">
                <a16:creationId xmlns:a16="http://schemas.microsoft.com/office/drawing/2014/main" id="{529FD7E8-A8D9-7696-6113-F624B8D96588}"/>
              </a:ext>
            </a:extLst>
          </p:cNvPr>
          <p:cNvSpPr/>
          <p:nvPr/>
        </p:nvSpPr>
        <p:spPr>
          <a:xfrm>
            <a:off x="10181767" y="4260739"/>
            <a:ext cx="68580" cy="68580"/>
          </a:xfrm>
          <a:custGeom>
            <a:avLst/>
            <a:gdLst/>
            <a:ahLst/>
            <a:cxnLst/>
            <a:rect l="0" t="0" r="0" b="0"/>
            <a:pathLst>
              <a:path w="57150" h="57150">
                <a:moveTo>
                  <a:pt x="57150" y="28575"/>
                </a:moveTo>
                <a:cubicBezTo>
                  <a:pt x="57150" y="44356"/>
                  <a:pt x="44356" y="57150"/>
                  <a:pt x="28575" y="57150"/>
                </a:cubicBezTo>
                <a:cubicBezTo>
                  <a:pt x="12793" y="57150"/>
                  <a:pt x="0" y="44356"/>
                  <a:pt x="0" y="28575"/>
                </a:cubicBezTo>
                <a:cubicBezTo>
                  <a:pt x="0" y="12793"/>
                  <a:pt x="12793" y="0"/>
                  <a:pt x="28575" y="0"/>
                </a:cubicBezTo>
                <a:cubicBezTo>
                  <a:pt x="44356" y="0"/>
                  <a:pt x="57150" y="12793"/>
                  <a:pt x="57150" y="28575"/>
                </a:cubicBezTo>
                <a:close/>
              </a:path>
            </a:pathLst>
          </a:custGeom>
          <a:noFill/>
          <a:ln w="14287">
            <a:solidFill>
              <a:srgbClr val="484848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653110" rtl="0" eaLnBrk="1" latinLnBrk="0" hangingPunct="1">
              <a:defRPr sz="25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3084"/>
            <a:endParaRPr sz="3085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TextBox 36">
            <a:extLst>
              <a:ext uri="{FF2B5EF4-FFF2-40B4-BE49-F238E27FC236}">
                <a16:creationId xmlns:a16="http://schemas.microsoft.com/office/drawing/2014/main" id="{9048B777-1573-5245-D7BA-19169ED387E5}"/>
              </a:ext>
            </a:extLst>
          </p:cNvPr>
          <p:cNvSpPr txBox="1"/>
          <p:nvPr/>
        </p:nvSpPr>
        <p:spPr>
          <a:xfrm>
            <a:off x="6421348" y="5168084"/>
            <a:ext cx="979435" cy="1692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 defTabSz="914364"/>
            <a:r>
              <a:rPr lang="es-ES" sz="1100" dirty="0">
                <a:solidFill>
                  <a:srgbClr val="DE58A9"/>
                </a:solidFill>
                <a:latin typeface="Manrope" panose="020B0604020202020204" charset="0"/>
              </a:rPr>
              <a:t>8. </a:t>
            </a:r>
            <a:r>
              <a:rPr sz="1100" dirty="0" err="1">
                <a:solidFill>
                  <a:srgbClr val="DE58A9"/>
                </a:solidFill>
                <a:latin typeface="Manrope" panose="020B0604020202020204" charset="0"/>
              </a:rPr>
              <a:t>Nominación</a:t>
            </a:r>
            <a:endParaRPr sz="1100" dirty="0">
              <a:solidFill>
                <a:srgbClr val="DE58A9"/>
              </a:solidFill>
              <a:latin typeface="Manrope" panose="020B0604020202020204" charset="0"/>
            </a:endParaRPr>
          </a:p>
        </p:txBody>
      </p:sp>
      <p:sp>
        <p:nvSpPr>
          <p:cNvPr id="53" name="TextBox 41">
            <a:extLst>
              <a:ext uri="{FF2B5EF4-FFF2-40B4-BE49-F238E27FC236}">
                <a16:creationId xmlns:a16="http://schemas.microsoft.com/office/drawing/2014/main" id="{2D1CCA27-6CF7-26CD-056F-41CFD4C7C2A5}"/>
              </a:ext>
            </a:extLst>
          </p:cNvPr>
          <p:cNvSpPr txBox="1"/>
          <p:nvPr/>
        </p:nvSpPr>
        <p:spPr>
          <a:xfrm>
            <a:off x="6315321" y="5456236"/>
            <a:ext cx="1253668" cy="10765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914364"/>
            <a:r>
              <a:rPr sz="1000" dirty="0">
                <a:solidFill>
                  <a:srgbClr val="484848"/>
                </a:solidFill>
                <a:latin typeface="Manrope"/>
              </a:rPr>
              <a:t>A </a:t>
            </a:r>
            <a:r>
              <a:rPr lang="es-ES" sz="1000" dirty="0">
                <a:solidFill>
                  <a:srgbClr val="484848"/>
                </a:solidFill>
                <a:latin typeface="Manrope"/>
              </a:rPr>
              <a:t>OM presenta os datos do estudantado seleccionado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á
</a:t>
            </a:r>
            <a:r>
              <a:rPr sz="1000" dirty="0" err="1">
                <a:solidFill>
                  <a:srgbClr val="484848"/>
                </a:solidFill>
                <a:latin typeface="Manrope"/>
              </a:rPr>
              <a:t>universidade</a:t>
            </a:r>
            <a:r>
              <a:rPr sz="1000" dirty="0">
                <a:solidFill>
                  <a:srgbClr val="484848"/>
                </a:solidFill>
                <a:latin typeface="Manrope"/>
              </a:rPr>
              <a:t> de
</a:t>
            </a:r>
            <a:r>
              <a:rPr sz="1000" dirty="0" err="1">
                <a:solidFill>
                  <a:srgbClr val="484848"/>
                </a:solidFill>
                <a:latin typeface="Manrope"/>
              </a:rPr>
              <a:t>destino</a:t>
            </a:r>
            <a:endParaRPr lang="es-ES" sz="1000" dirty="0">
              <a:solidFill>
                <a:srgbClr val="484848"/>
              </a:solidFill>
              <a:latin typeface="Manrope"/>
            </a:endParaRPr>
          </a:p>
          <a:p>
            <a:pPr algn="ctr" defTabSz="914364"/>
            <a:r>
              <a:rPr lang="es-ES" sz="996" dirty="0">
                <a:solidFill>
                  <a:srgbClr val="FF0000"/>
                </a:solidFill>
                <a:latin typeface="Manrope"/>
              </a:rPr>
              <a:t>Mes de marzo</a:t>
            </a:r>
            <a:endParaRPr sz="996" dirty="0">
              <a:solidFill>
                <a:srgbClr val="FF0000"/>
              </a:solidFill>
              <a:latin typeface="Manrope"/>
            </a:endParaRPr>
          </a:p>
        </p:txBody>
      </p:sp>
      <p:sp>
        <p:nvSpPr>
          <p:cNvPr id="54" name="Rounded Rectangle 55">
            <a:extLst>
              <a:ext uri="{FF2B5EF4-FFF2-40B4-BE49-F238E27FC236}">
                <a16:creationId xmlns:a16="http://schemas.microsoft.com/office/drawing/2014/main" id="{794A884E-3B89-03E6-370D-6096F96E3292}"/>
              </a:ext>
            </a:extLst>
          </p:cNvPr>
          <p:cNvSpPr/>
          <p:nvPr/>
        </p:nvSpPr>
        <p:spPr>
          <a:xfrm>
            <a:off x="6722146" y="4478576"/>
            <a:ext cx="394334" cy="394333"/>
          </a:xfrm>
          <a:custGeom>
            <a:avLst/>
            <a:gdLst/>
            <a:ahLst/>
            <a:cxnLst/>
            <a:rect l="0" t="0" r="0" b="0"/>
            <a:pathLst>
              <a:path w="314976" h="313600">
                <a:moveTo>
                  <a:pt x="219600" y="0"/>
                </a:moveTo>
                <a:lnTo>
                  <a:pt x="301351" y="0"/>
                </a:lnTo>
                <a:cubicBezTo>
                  <a:pt x="301351" y="0"/>
                  <a:pt x="314976" y="0"/>
                  <a:pt x="314976" y="13625"/>
                </a:cubicBezTo>
                <a:lnTo>
                  <a:pt x="314976" y="27250"/>
                </a:lnTo>
                <a:cubicBezTo>
                  <a:pt x="314976" y="27250"/>
                  <a:pt x="314976" y="40875"/>
                  <a:pt x="301351" y="40875"/>
                </a:cubicBezTo>
                <a:lnTo>
                  <a:pt x="219600" y="40875"/>
                </a:lnTo>
                <a:cubicBezTo>
                  <a:pt x="219600" y="40875"/>
                  <a:pt x="205975" y="40875"/>
                  <a:pt x="205975" y="27250"/>
                </a:cubicBezTo>
                <a:lnTo>
                  <a:pt x="205975" y="13625"/>
                </a:lnTo>
                <a:cubicBezTo>
                  <a:pt x="205975" y="13625"/>
                  <a:pt x="205975" y="0"/>
                  <a:pt x="219600" y="0"/>
                </a:cubicBezTo>
                <a:moveTo>
                  <a:pt x="60431" y="44281"/>
                </a:moveTo>
                <a:cubicBezTo>
                  <a:pt x="60431" y="64975"/>
                  <a:pt x="77206" y="81750"/>
                  <a:pt x="97900" y="81750"/>
                </a:cubicBezTo>
                <a:cubicBezTo>
                  <a:pt x="118594" y="81750"/>
                  <a:pt x="135369" y="64975"/>
                  <a:pt x="135369" y="44281"/>
                </a:cubicBezTo>
                <a:cubicBezTo>
                  <a:pt x="135369" y="23588"/>
                  <a:pt x="118594" y="6812"/>
                  <a:pt x="97900" y="6812"/>
                </a:cubicBezTo>
                <a:cubicBezTo>
                  <a:pt x="77206" y="6812"/>
                  <a:pt x="60431" y="23588"/>
                  <a:pt x="60431" y="44281"/>
                </a:cubicBezTo>
                <a:moveTo>
                  <a:pt x="188793" y="89421"/>
                </a:moveTo>
                <a:cubicBezTo>
                  <a:pt x="181745" y="80638"/>
                  <a:pt x="168918" y="79212"/>
                  <a:pt x="160112" y="86233"/>
                </a:cubicBezTo>
                <a:lnTo>
                  <a:pt x="150302" y="94081"/>
                </a:lnTo>
                <a:cubicBezTo>
                  <a:pt x="138212" y="103749"/>
                  <a:pt x="123190" y="109011"/>
                  <a:pt x="107710" y="109001"/>
                </a:cubicBezTo>
                <a:lnTo>
                  <a:pt x="73756" y="109001"/>
                </a:lnTo>
                <a:cubicBezTo>
                  <a:pt x="58281" y="109013"/>
                  <a:pt x="43272" y="114299"/>
                  <a:pt x="31205" y="123989"/>
                </a:cubicBezTo>
                <a:lnTo>
                  <a:pt x="10236" y="140734"/>
                </a:lnTo>
                <a:cubicBezTo>
                  <a:pt x="1424" y="147789"/>
                  <a:pt x="0" y="160651"/>
                  <a:pt x="7054" y="169463"/>
                </a:cubicBezTo>
                <a:cubicBezTo>
                  <a:pt x="14109" y="178274"/>
                  <a:pt x="26971" y="179699"/>
                  <a:pt x="35783" y="172644"/>
                </a:cubicBezTo>
                <a:lnTo>
                  <a:pt x="64205" y="149876"/>
                </a:lnTo>
                <a:lnTo>
                  <a:pt x="77462" y="149876"/>
                </a:lnTo>
                <a:lnTo>
                  <a:pt x="77462" y="199554"/>
                </a:lnTo>
                <a:lnTo>
                  <a:pt x="53836" y="246765"/>
                </a:lnTo>
                <a:lnTo>
                  <a:pt x="23180" y="277449"/>
                </a:lnTo>
                <a:cubicBezTo>
                  <a:pt x="15195" y="285029"/>
                  <a:pt x="14247" y="297424"/>
                  <a:pt x="20986" y="306130"/>
                </a:cubicBezTo>
                <a:cubicBezTo>
                  <a:pt x="24675" y="310496"/>
                  <a:pt x="30025" y="313118"/>
                  <a:pt x="35736" y="313359"/>
                </a:cubicBezTo>
                <a:cubicBezTo>
                  <a:pt x="41448" y="313600"/>
                  <a:pt x="46999" y="311437"/>
                  <a:pt x="51043" y="307397"/>
                </a:cubicBezTo>
                <a:lnTo>
                  <a:pt x="85106" y="273334"/>
                </a:lnTo>
                <a:cubicBezTo>
                  <a:pt x="86654" y="271789"/>
                  <a:pt x="87943" y="270004"/>
                  <a:pt x="88921" y="268047"/>
                </a:cubicBezTo>
                <a:lnTo>
                  <a:pt x="107029" y="231832"/>
                </a:lnTo>
                <a:lnTo>
                  <a:pt x="133312" y="244966"/>
                </a:lnTo>
                <a:lnTo>
                  <a:pt x="138884" y="295230"/>
                </a:lnTo>
                <a:cubicBezTo>
                  <a:pt x="140049" y="305563"/>
                  <a:pt x="148787" y="313374"/>
                  <a:pt x="159186" y="313378"/>
                </a:cubicBezTo>
                <a:cubicBezTo>
                  <a:pt x="160423" y="313378"/>
                  <a:pt x="161658" y="313278"/>
                  <a:pt x="162878" y="313079"/>
                </a:cubicBezTo>
                <a:cubicBezTo>
                  <a:pt x="173491" y="311209"/>
                  <a:pt x="180797" y="301380"/>
                  <a:pt x="179528" y="290679"/>
                </a:cubicBezTo>
                <a:lnTo>
                  <a:pt x="172716" y="229366"/>
                </a:lnTo>
                <a:cubicBezTo>
                  <a:pt x="171940" y="222472"/>
                  <a:pt x="167731" y="216438"/>
                  <a:pt x="161529" y="213329"/>
                </a:cubicBezTo>
                <a:lnTo>
                  <a:pt x="118338" y="191746"/>
                </a:lnTo>
                <a:lnTo>
                  <a:pt x="118338" y="149876"/>
                </a:lnTo>
                <a:lnTo>
                  <a:pt x="122044" y="149876"/>
                </a:lnTo>
                <a:cubicBezTo>
                  <a:pt x="137523" y="149861"/>
                  <a:pt x="152535" y="144575"/>
                  <a:pt x="164609" y="134889"/>
                </a:cubicBezTo>
                <a:lnTo>
                  <a:pt x="185619" y="118089"/>
                </a:lnTo>
                <a:cubicBezTo>
                  <a:pt x="194389" y="111037"/>
                  <a:pt x="195808" y="98222"/>
                  <a:pt x="188793" y="89421"/>
                </a:cubicBezTo>
                <a:close/>
                <a:moveTo>
                  <a:pt x="207514" y="171295"/>
                </a:moveTo>
                <a:cubicBezTo>
                  <a:pt x="240851" y="187960"/>
                  <a:pt x="280087" y="187960"/>
                  <a:pt x="313423" y="171295"/>
                </a:cubicBezTo>
                <a:moveTo>
                  <a:pt x="223851" y="127041"/>
                </a:moveTo>
                <a:cubicBezTo>
                  <a:pt x="246763" y="139141"/>
                  <a:pt x="274174" y="139141"/>
                  <a:pt x="297086" y="127041"/>
                </a:cubicBezTo>
                <a:moveTo>
                  <a:pt x="239983" y="83208"/>
                </a:moveTo>
                <a:cubicBezTo>
                  <a:pt x="252563" y="90879"/>
                  <a:pt x="268374" y="90879"/>
                  <a:pt x="280954" y="83208"/>
                </a:cubicBezTo>
              </a:path>
            </a:pathLst>
          </a:custGeom>
          <a:noFill/>
          <a:ln w="13624">
            <a:solidFill>
              <a:srgbClr val="DE58A9"/>
            </a:solidFill>
          </a:ln>
        </p:spPr>
        <p:txBody>
          <a:bodyPr rtlCol="0" anchor="ctr"/>
          <a:lstStyle/>
          <a:p>
            <a:pPr algn="ctr" defTabSz="914364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id="{FF053767-570D-C3BD-BDFB-8C88B6E713F1}"/>
              </a:ext>
            </a:extLst>
          </p:cNvPr>
          <p:cNvSpPr txBox="1"/>
          <p:nvPr/>
        </p:nvSpPr>
        <p:spPr>
          <a:xfrm>
            <a:off x="7121396" y="2706158"/>
            <a:ext cx="1184849" cy="7694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/>
          <a:p>
            <a:pPr algn="ctr" defTabSz="914364"/>
            <a:r>
              <a:rPr sz="1000" dirty="0">
                <a:solidFill>
                  <a:srgbClr val="484848"/>
                </a:solidFill>
                <a:latin typeface="Manrope" panose="020B0604020202020204" charset="0"/>
              </a:rPr>
              <a:t>A </a:t>
            </a:r>
            <a:r>
              <a:rPr sz="1000" dirty="0" err="1">
                <a:solidFill>
                  <a:srgbClr val="484848"/>
                </a:solidFill>
                <a:latin typeface="Manrope" panose="020B0604020202020204" charset="0"/>
              </a:rPr>
              <a:t>universidade</a:t>
            </a:r>
            <a:r>
              <a:rPr sz="1000" dirty="0">
                <a:solidFill>
                  <a:srgbClr val="484848"/>
                </a:solidFill>
                <a:latin typeface="Manrope" panose="020B0604020202020204" charset="0"/>
              </a:rPr>
              <a:t> de
</a:t>
            </a:r>
            <a:r>
              <a:rPr sz="1000" dirty="0" err="1">
                <a:solidFill>
                  <a:srgbClr val="484848"/>
                </a:solidFill>
                <a:latin typeface="Manrope" panose="020B0604020202020204" charset="0"/>
              </a:rPr>
              <a:t>destino</a:t>
            </a:r>
            <a:r>
              <a:rPr sz="1000" dirty="0">
                <a:solidFill>
                  <a:srgbClr val="484848"/>
                </a:solidFill>
                <a:latin typeface="Manrope" panose="020B0604020202020204" charset="0"/>
              </a:rPr>
              <a:t> 
</a:t>
            </a:r>
            <a:r>
              <a:rPr sz="1000" dirty="0" err="1">
                <a:solidFill>
                  <a:srgbClr val="484848"/>
                </a:solidFill>
                <a:latin typeface="Manrope" panose="020B0604020202020204" charset="0"/>
              </a:rPr>
              <a:t>establece</a:t>
            </a:r>
            <a:r>
              <a:rPr sz="1000" dirty="0">
                <a:solidFill>
                  <a:srgbClr val="484848"/>
                </a:solidFill>
                <a:latin typeface="Manrope" panose="020B0604020202020204" charset="0"/>
              </a:rPr>
              <a:t> </a:t>
            </a:r>
            <a:r>
              <a:rPr sz="1000" dirty="0" err="1">
                <a:solidFill>
                  <a:srgbClr val="484848"/>
                </a:solidFill>
                <a:latin typeface="Manrope" panose="020B0604020202020204" charset="0"/>
              </a:rPr>
              <a:t>contacto</a:t>
            </a:r>
            <a:r>
              <a:rPr sz="1000" dirty="0">
                <a:solidFill>
                  <a:srgbClr val="484848"/>
                </a:solidFill>
                <a:latin typeface="Manrope" panose="020B0604020202020204" charset="0"/>
              </a:rPr>
              <a:t>
co</a:t>
            </a:r>
            <a:r>
              <a:rPr lang="es-ES" sz="1000" dirty="0">
                <a:solidFill>
                  <a:srgbClr val="484848"/>
                </a:solidFill>
                <a:latin typeface="Manrope" panose="020B0604020202020204" charset="0"/>
              </a:rPr>
              <a:t> estudantado </a:t>
            </a:r>
            <a:endParaRPr sz="1000" dirty="0">
              <a:solidFill>
                <a:srgbClr val="484848"/>
              </a:solidFill>
              <a:latin typeface="Manrope" panose="020B0604020202020204" charset="0"/>
            </a:endParaRPr>
          </a:p>
        </p:txBody>
      </p:sp>
      <p:sp>
        <p:nvSpPr>
          <p:cNvPr id="56" name="TextBox 27">
            <a:extLst>
              <a:ext uri="{FF2B5EF4-FFF2-40B4-BE49-F238E27FC236}">
                <a16:creationId xmlns:a16="http://schemas.microsoft.com/office/drawing/2014/main" id="{FF299065-763F-BD6E-C9DB-F1C666926390}"/>
              </a:ext>
            </a:extLst>
          </p:cNvPr>
          <p:cNvSpPr txBox="1"/>
          <p:nvPr/>
        </p:nvSpPr>
        <p:spPr>
          <a:xfrm>
            <a:off x="7224831" y="2194554"/>
            <a:ext cx="979435" cy="33855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/>
          <a:p>
            <a:pPr algn="ctr" defTabSz="914364"/>
            <a:r>
              <a:rPr lang="es-ES" sz="1100" dirty="0">
                <a:solidFill>
                  <a:srgbClr val="BA5DE5"/>
                </a:solidFill>
                <a:latin typeface="Manrope" panose="020B0604020202020204" charset="0"/>
              </a:rPr>
              <a:t>9.</a:t>
            </a:r>
            <a:r>
              <a:rPr sz="1100" dirty="0">
                <a:solidFill>
                  <a:srgbClr val="BA5DE5"/>
                </a:solidFill>
                <a:latin typeface="Manrope" panose="020B0604020202020204" charset="0"/>
              </a:rPr>
              <a:t>Contacto da
</a:t>
            </a:r>
            <a:r>
              <a:rPr sz="1100" dirty="0" err="1">
                <a:solidFill>
                  <a:srgbClr val="BA5DE5"/>
                </a:solidFill>
                <a:latin typeface="Manrope" panose="020B0604020202020204" charset="0"/>
              </a:rPr>
              <a:t>Universidade</a:t>
            </a:r>
            <a:endParaRPr sz="1100" dirty="0">
              <a:solidFill>
                <a:srgbClr val="BA5DE5"/>
              </a:solidFill>
              <a:latin typeface="Manrope" panose="020B0604020202020204" charset="0"/>
            </a:endParaRPr>
          </a:p>
        </p:txBody>
      </p:sp>
      <p:sp>
        <p:nvSpPr>
          <p:cNvPr id="57" name="Rounded Rectangle 49">
            <a:extLst>
              <a:ext uri="{FF2B5EF4-FFF2-40B4-BE49-F238E27FC236}">
                <a16:creationId xmlns:a16="http://schemas.microsoft.com/office/drawing/2014/main" id="{5D28B18F-D8F7-8B58-D064-8B0CFC045ED7}"/>
              </a:ext>
            </a:extLst>
          </p:cNvPr>
          <p:cNvSpPr/>
          <p:nvPr/>
        </p:nvSpPr>
        <p:spPr>
          <a:xfrm>
            <a:off x="7534128" y="3790134"/>
            <a:ext cx="309403" cy="313412"/>
          </a:xfrm>
          <a:custGeom>
            <a:avLst/>
            <a:gdLst/>
            <a:ahLst/>
            <a:cxnLst/>
            <a:rect l="0" t="0" r="0" b="0"/>
            <a:pathLst>
              <a:path w="309403" h="313412">
                <a:moveTo>
                  <a:pt x="1924" y="160799"/>
                </a:moveTo>
                <a:lnTo>
                  <a:pt x="124469" y="250180"/>
                </a:lnTo>
                <a:cubicBezTo>
                  <a:pt x="128415" y="253057"/>
                  <a:pt x="133767" y="253057"/>
                  <a:pt x="137713" y="250180"/>
                </a:cubicBezTo>
                <a:lnTo>
                  <a:pt x="188766" y="213038"/>
                </a:lnTo>
                <a:moveTo>
                  <a:pt x="6257" y="312202"/>
                </a:moveTo>
                <a:lnTo>
                  <a:pt x="92014" y="226445"/>
                </a:lnTo>
                <a:moveTo>
                  <a:pt x="170209" y="226486"/>
                </a:moveTo>
                <a:lnTo>
                  <a:pt x="247750" y="304027"/>
                </a:lnTo>
                <a:moveTo>
                  <a:pt x="267383" y="22"/>
                </a:moveTo>
                <a:lnTo>
                  <a:pt x="151815" y="22"/>
                </a:lnTo>
                <a:cubicBezTo>
                  <a:pt x="128590" y="0"/>
                  <a:pt x="109748" y="18817"/>
                  <a:pt x="109740" y="42042"/>
                </a:cubicBezTo>
                <a:lnTo>
                  <a:pt x="109740" y="97810"/>
                </a:lnTo>
                <a:cubicBezTo>
                  <a:pt x="109748" y="121019"/>
                  <a:pt x="128565" y="139830"/>
                  <a:pt x="151774" y="139830"/>
                </a:cubicBezTo>
                <a:lnTo>
                  <a:pt x="181954" y="139830"/>
                </a:lnTo>
                <a:lnTo>
                  <a:pt x="181954" y="178730"/>
                </a:lnTo>
                <a:lnTo>
                  <a:pt x="234479" y="139830"/>
                </a:lnTo>
                <a:lnTo>
                  <a:pt x="267383" y="139830"/>
                </a:lnTo>
                <a:cubicBezTo>
                  <a:pt x="290590" y="139830"/>
                  <a:pt x="309403" y="121017"/>
                  <a:pt x="309403" y="97810"/>
                </a:cubicBezTo>
                <a:lnTo>
                  <a:pt x="309403" y="42042"/>
                </a:lnTo>
                <a:cubicBezTo>
                  <a:pt x="309403" y="18835"/>
                  <a:pt x="290590" y="22"/>
                  <a:pt x="267383" y="22"/>
                </a:cubicBezTo>
                <a:close/>
                <a:moveTo>
                  <a:pt x="209599" y="63434"/>
                </a:moveTo>
                <a:cubicBezTo>
                  <a:pt x="213361" y="63434"/>
                  <a:pt x="216412" y="66484"/>
                  <a:pt x="216412" y="70246"/>
                </a:cubicBezTo>
                <a:cubicBezTo>
                  <a:pt x="216412" y="74009"/>
                  <a:pt x="213361" y="77059"/>
                  <a:pt x="209599" y="77059"/>
                </a:cubicBezTo>
                <a:cubicBezTo>
                  <a:pt x="205837" y="77059"/>
                  <a:pt x="202786" y="74009"/>
                  <a:pt x="202786" y="70246"/>
                </a:cubicBezTo>
                <a:cubicBezTo>
                  <a:pt x="202786" y="66484"/>
                  <a:pt x="205837" y="63434"/>
                  <a:pt x="209599" y="63434"/>
                </a:cubicBezTo>
                <a:moveTo>
                  <a:pt x="157060" y="63434"/>
                </a:moveTo>
                <a:cubicBezTo>
                  <a:pt x="160823" y="63434"/>
                  <a:pt x="163873" y="66484"/>
                  <a:pt x="163873" y="70246"/>
                </a:cubicBezTo>
                <a:cubicBezTo>
                  <a:pt x="163873" y="74009"/>
                  <a:pt x="160823" y="77059"/>
                  <a:pt x="157060" y="77059"/>
                </a:cubicBezTo>
                <a:cubicBezTo>
                  <a:pt x="153298" y="77059"/>
                  <a:pt x="150248" y="74009"/>
                  <a:pt x="150248" y="70246"/>
                </a:cubicBezTo>
                <a:cubicBezTo>
                  <a:pt x="150248" y="66484"/>
                  <a:pt x="153298" y="63434"/>
                  <a:pt x="157060" y="63434"/>
                </a:cubicBezTo>
                <a:moveTo>
                  <a:pt x="262124" y="63434"/>
                </a:moveTo>
                <a:cubicBezTo>
                  <a:pt x="265887" y="63434"/>
                  <a:pt x="268937" y="66484"/>
                  <a:pt x="268937" y="70246"/>
                </a:cubicBezTo>
                <a:cubicBezTo>
                  <a:pt x="268937" y="74009"/>
                  <a:pt x="265887" y="77059"/>
                  <a:pt x="262124" y="77059"/>
                </a:cubicBezTo>
                <a:cubicBezTo>
                  <a:pt x="258362" y="77059"/>
                  <a:pt x="255311" y="74009"/>
                  <a:pt x="255311" y="70246"/>
                </a:cubicBezTo>
                <a:cubicBezTo>
                  <a:pt x="255311" y="66484"/>
                  <a:pt x="258362" y="63434"/>
                  <a:pt x="262124" y="63434"/>
                </a:cubicBezTo>
                <a:moveTo>
                  <a:pt x="247750" y="185992"/>
                </a:moveTo>
                <a:lnTo>
                  <a:pt x="247750" y="302147"/>
                </a:lnTo>
                <a:cubicBezTo>
                  <a:pt x="247750" y="305138"/>
                  <a:pt x="246558" y="308007"/>
                  <a:pt x="244439" y="310119"/>
                </a:cubicBezTo>
                <a:cubicBezTo>
                  <a:pt x="242319" y="312231"/>
                  <a:pt x="239446" y="313412"/>
                  <a:pt x="236454" y="313401"/>
                </a:cubicBezTo>
                <a:lnTo>
                  <a:pt x="11258" y="313401"/>
                </a:lnTo>
                <a:cubicBezTo>
                  <a:pt x="5042" y="313401"/>
                  <a:pt x="3" y="308362"/>
                  <a:pt x="3" y="302147"/>
                </a:cubicBezTo>
                <a:lnTo>
                  <a:pt x="3" y="167012"/>
                </a:lnTo>
                <a:cubicBezTo>
                  <a:pt x="0" y="164025"/>
                  <a:pt x="1184" y="161159"/>
                  <a:pt x="3295" y="159045"/>
                </a:cubicBezTo>
                <a:cubicBezTo>
                  <a:pt x="5406" y="156932"/>
                  <a:pt x="8270" y="155744"/>
                  <a:pt x="11258" y="155744"/>
                </a:cubicBezTo>
                <a:lnTo>
                  <a:pt x="92845" y="155744"/>
                </a:lnTo>
              </a:path>
            </a:pathLst>
          </a:custGeom>
          <a:noFill/>
          <a:ln w="13624">
            <a:solidFill>
              <a:srgbClr val="BA5DE5"/>
            </a:solidFill>
          </a:ln>
        </p:spPr>
        <p:txBody>
          <a:bodyPr rtlCol="0" anchor="ctr"/>
          <a:lstStyle/>
          <a:p>
            <a:pPr algn="ctr" defTabSz="914364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Rounded Rectangle 1">
            <a:extLst>
              <a:ext uri="{FF2B5EF4-FFF2-40B4-BE49-F238E27FC236}">
                <a16:creationId xmlns:a16="http://schemas.microsoft.com/office/drawing/2014/main" id="{ABAC723F-586F-A40F-6B4F-B684A83F9FE3}"/>
              </a:ext>
            </a:extLst>
          </p:cNvPr>
          <p:cNvSpPr/>
          <p:nvPr/>
        </p:nvSpPr>
        <p:spPr>
          <a:xfrm>
            <a:off x="2155660" y="4305645"/>
            <a:ext cx="8708642" cy="45719"/>
          </a:xfrm>
          <a:custGeom>
            <a:avLst/>
            <a:gdLst/>
            <a:ahLst/>
            <a:cxnLst/>
            <a:rect l="0" t="0" r="0" b="0"/>
            <a:pathLst>
              <a:path w="7057835" h="9083">
                <a:moveTo>
                  <a:pt x="517756" y="0"/>
                </a:moveTo>
                <a:lnTo>
                  <a:pt x="0" y="0"/>
                </a:lnTo>
                <a:moveTo>
                  <a:pt x="1063040" y="0"/>
                </a:moveTo>
                <a:lnTo>
                  <a:pt x="571989" y="0"/>
                </a:lnTo>
                <a:moveTo>
                  <a:pt x="1607769" y="0"/>
                </a:moveTo>
                <a:lnTo>
                  <a:pt x="1117263" y="0"/>
                </a:lnTo>
                <a:moveTo>
                  <a:pt x="2152776" y="0"/>
                </a:moveTo>
                <a:lnTo>
                  <a:pt x="1661998" y="0"/>
                </a:lnTo>
                <a:moveTo>
                  <a:pt x="2697782" y="0"/>
                </a:moveTo>
                <a:lnTo>
                  <a:pt x="2207007" y="0"/>
                </a:lnTo>
                <a:moveTo>
                  <a:pt x="3243067" y="0"/>
                </a:moveTo>
                <a:lnTo>
                  <a:pt x="2752011" y="0"/>
                </a:lnTo>
                <a:moveTo>
                  <a:pt x="3788067" y="0"/>
                </a:moveTo>
                <a:lnTo>
                  <a:pt x="3297290" y="0"/>
                </a:lnTo>
                <a:moveTo>
                  <a:pt x="4332802" y="0"/>
                </a:moveTo>
                <a:lnTo>
                  <a:pt x="3842296" y="0"/>
                </a:lnTo>
                <a:moveTo>
                  <a:pt x="4878079" y="0"/>
                </a:moveTo>
                <a:lnTo>
                  <a:pt x="4387122" y="0"/>
                </a:lnTo>
                <a:moveTo>
                  <a:pt x="5423087" y="0"/>
                </a:moveTo>
                <a:lnTo>
                  <a:pt x="4932309" y="0"/>
                </a:lnTo>
                <a:moveTo>
                  <a:pt x="5968100" y="0"/>
                </a:moveTo>
                <a:lnTo>
                  <a:pt x="5477316" y="0"/>
                </a:lnTo>
                <a:moveTo>
                  <a:pt x="6022323" y="0"/>
                </a:moveTo>
                <a:lnTo>
                  <a:pt x="6512829" y="0"/>
                </a:lnTo>
                <a:moveTo>
                  <a:pt x="6567329" y="0"/>
                </a:moveTo>
                <a:lnTo>
                  <a:pt x="7057835" y="0"/>
                </a:lnTo>
              </a:path>
            </a:pathLst>
          </a:custGeom>
          <a:noFill/>
          <a:ln w="13624">
            <a:solidFill>
              <a:srgbClr val="969696"/>
            </a:solidFill>
          </a:ln>
        </p:spPr>
        <p:txBody>
          <a:bodyPr rtlCol="0" anchor="ctr"/>
          <a:lstStyle/>
          <a:p>
            <a:pPr algn="ctr" defTabSz="914364"/>
            <a:endParaRPr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52E6309-D0C2-A0AC-71CE-1B9BDFF6A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305" y="7304453"/>
            <a:ext cx="3209524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81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DEA6F-0AD4-EB0E-4F68-982A6A81C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9CA5739-C200-C103-37EF-E59C3C45C671}"/>
              </a:ext>
            </a:extLst>
          </p:cNvPr>
          <p:cNvSpPr txBox="1"/>
          <p:nvPr/>
        </p:nvSpPr>
        <p:spPr>
          <a:xfrm>
            <a:off x="1016000" y="1739649"/>
            <a:ext cx="1179688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gl-ES" sz="2000" dirty="0">
              <a:solidFill>
                <a:srgbClr val="0070C0"/>
              </a:solidFill>
              <a:cs typeface="Arial" pitchFamily="34" charset="0"/>
            </a:endParaRPr>
          </a:p>
          <a:p>
            <a:pPr>
              <a:defRPr/>
            </a:pPr>
            <a:endParaRPr lang="es-ES" sz="1800" dirty="0">
              <a:cs typeface="Arial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332888A-FE08-9D1B-4358-95B61F8E5E74}"/>
              </a:ext>
            </a:extLst>
          </p:cNvPr>
          <p:cNvSpPr txBox="1"/>
          <p:nvPr/>
        </p:nvSpPr>
        <p:spPr>
          <a:xfrm>
            <a:off x="3043922" y="753774"/>
            <a:ext cx="8515899" cy="7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 defTabSz="914400" rtl="0" eaLnBrk="1" latinLnBrk="0" hangingPunct="1">
              <a:lnSpc>
                <a:spcPts val="5000"/>
              </a:lnSpc>
              <a:buNone/>
            </a:pPr>
            <a:r>
              <a:rPr lang="es-ES" sz="4000" kern="1200" dirty="0" err="1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Outras</a:t>
            </a:r>
            <a:r>
              <a:rPr lang="es-ES" sz="4000" kern="1200" dirty="0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 </a:t>
            </a:r>
            <a:r>
              <a:rPr lang="es-ES" sz="4000" kern="1200" dirty="0" err="1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opcións</a:t>
            </a:r>
            <a:r>
              <a:rPr lang="es-ES" sz="4000" kern="1200" dirty="0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 de Mobilidade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3E294B-20E4-FA5F-6916-1E260CC01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2305" y="7304453"/>
            <a:ext cx="3209524" cy="81904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AFF285-BE56-ED76-3BCE-9313B646EC68}"/>
              </a:ext>
            </a:extLst>
          </p:cNvPr>
          <p:cNvSpPr txBox="1">
            <a:spLocks/>
          </p:cNvSpPr>
          <p:nvPr/>
        </p:nvSpPr>
        <p:spPr>
          <a:xfrm>
            <a:off x="1732844" y="1819981"/>
            <a:ext cx="10611556" cy="558561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gl-ES" sz="2000" dirty="0">
              <a:solidFill>
                <a:srgbClr val="282828"/>
              </a:solidFill>
            </a:endParaRPr>
          </a:p>
          <a:p>
            <a:r>
              <a:rPr lang="gl-ES" sz="2000" dirty="0">
                <a:solidFill>
                  <a:srgbClr val="282828"/>
                </a:solidFill>
                <a:hlinkClick r:id="rId3"/>
              </a:rPr>
              <a:t>Mobilidade por convenios bilaterais </a:t>
            </a:r>
            <a:r>
              <a:rPr lang="gl-ES" sz="2000" dirty="0">
                <a:solidFill>
                  <a:srgbClr val="282828"/>
                </a:solidFill>
              </a:rPr>
              <a:t>&gt; Países de fóra de Europa (xaneiro)</a:t>
            </a:r>
          </a:p>
          <a:p>
            <a:endParaRPr lang="gl-ES" sz="2000" dirty="0">
              <a:solidFill>
                <a:srgbClr val="282828"/>
              </a:solidFill>
            </a:endParaRPr>
          </a:p>
          <a:p>
            <a:r>
              <a:rPr lang="gl-ES" sz="2000" dirty="0">
                <a:solidFill>
                  <a:srgbClr val="282828"/>
                </a:solidFill>
                <a:hlinkClick r:id="rId4"/>
              </a:rPr>
              <a:t>Mobilidade SICUE </a:t>
            </a:r>
            <a:r>
              <a:rPr lang="gl-ES" sz="2000" dirty="0">
                <a:solidFill>
                  <a:srgbClr val="282828"/>
                </a:solidFill>
              </a:rPr>
              <a:t>&gt; Universidades españolas (febreiro)</a:t>
            </a:r>
          </a:p>
          <a:p>
            <a:endParaRPr lang="gl-ES" sz="2000" dirty="0">
              <a:solidFill>
                <a:srgbClr val="282828"/>
              </a:solidFill>
            </a:endParaRPr>
          </a:p>
          <a:p>
            <a:r>
              <a:rPr lang="gl-ES" sz="2000" dirty="0">
                <a:solidFill>
                  <a:srgbClr val="282828"/>
                </a:solidFill>
                <a:hlinkClick r:id="rId5"/>
              </a:rPr>
              <a:t>Erasmus+ Prácticas</a:t>
            </a:r>
            <a:r>
              <a:rPr lang="gl-ES" sz="2000" dirty="0">
                <a:solidFill>
                  <a:srgbClr val="282828"/>
                </a:solidFill>
              </a:rPr>
              <a:t> &gt; Posibilidade de realizar prácticas en empresas europeas entre 2 e 6 meses (xaneiro e varias convocatorias ao ano) </a:t>
            </a:r>
          </a:p>
          <a:p>
            <a:endParaRPr lang="gl-ES" sz="2000" dirty="0">
              <a:solidFill>
                <a:srgbClr val="282828"/>
              </a:solidFill>
            </a:endParaRPr>
          </a:p>
          <a:p>
            <a:r>
              <a:rPr lang="gl-ES" sz="2000" dirty="0">
                <a:solidFill>
                  <a:srgbClr val="282828"/>
                </a:solidFill>
                <a:hlinkClick r:id="rId6"/>
              </a:rPr>
              <a:t>BIP Erasmus+ </a:t>
            </a:r>
            <a:r>
              <a:rPr lang="gl-ES" sz="2000" dirty="0">
                <a:solidFill>
                  <a:srgbClr val="282828"/>
                </a:solidFill>
              </a:rPr>
              <a:t>(</a:t>
            </a:r>
            <a:r>
              <a:rPr lang="gl-ES" sz="2000" i="1" dirty="0" err="1">
                <a:solidFill>
                  <a:srgbClr val="282828"/>
                </a:solidFill>
              </a:rPr>
              <a:t>Blended</a:t>
            </a:r>
            <a:r>
              <a:rPr lang="gl-ES" sz="2000" i="1" dirty="0">
                <a:solidFill>
                  <a:srgbClr val="282828"/>
                </a:solidFill>
              </a:rPr>
              <a:t> </a:t>
            </a:r>
            <a:r>
              <a:rPr lang="gl-ES" sz="2000" i="1" dirty="0" err="1">
                <a:solidFill>
                  <a:srgbClr val="282828"/>
                </a:solidFill>
              </a:rPr>
              <a:t>Intensive</a:t>
            </a:r>
            <a:r>
              <a:rPr lang="gl-ES" sz="2000" i="1" dirty="0">
                <a:solidFill>
                  <a:srgbClr val="282828"/>
                </a:solidFill>
              </a:rPr>
              <a:t> </a:t>
            </a:r>
            <a:r>
              <a:rPr lang="gl-ES" sz="2000" i="1" dirty="0" err="1">
                <a:solidFill>
                  <a:srgbClr val="282828"/>
                </a:solidFill>
              </a:rPr>
              <a:t>Programmes</a:t>
            </a:r>
            <a:r>
              <a:rPr lang="gl-ES" sz="2000" dirty="0">
                <a:solidFill>
                  <a:srgbClr val="282828"/>
                </a:solidFill>
              </a:rPr>
              <a:t>) &gt; Cursos de curta duración (1 semana) en universidades europeas. Convocatorias específicas para cada curso que se publican no Taboleiro e na </a:t>
            </a:r>
            <a:r>
              <a:rPr lang="gl-ES" sz="2000" dirty="0" err="1">
                <a:solidFill>
                  <a:srgbClr val="282828"/>
                </a:solidFill>
              </a:rPr>
              <a:t>web</a:t>
            </a:r>
            <a:r>
              <a:rPr lang="gl-ES" sz="2000" dirty="0">
                <a:solidFill>
                  <a:srgbClr val="282828"/>
                </a:solidFill>
              </a:rPr>
              <a:t> da OM e infórmase aos Centros.</a:t>
            </a:r>
          </a:p>
          <a:p>
            <a:pPr>
              <a:spcAft>
                <a:spcPts val="600"/>
              </a:spcAft>
              <a:defRPr sz="2000">
                <a:solidFill>
                  <a:srgbClr val="282828"/>
                </a:solidFill>
              </a:defRPr>
            </a:pPr>
            <a:endParaRPr lang="gl-ES" sz="2000" dirty="0">
              <a:solidFill>
                <a:srgbClr val="282828"/>
              </a:solidFill>
              <a:hlinkClick r:id="rId7"/>
            </a:endParaRPr>
          </a:p>
          <a:p>
            <a:pPr>
              <a:spcAft>
                <a:spcPts val="600"/>
              </a:spcAft>
              <a:defRPr sz="2000">
                <a:solidFill>
                  <a:srgbClr val="282828"/>
                </a:solidFill>
              </a:defRPr>
            </a:pPr>
            <a:r>
              <a:rPr lang="gl-ES" sz="2000" dirty="0" err="1">
                <a:solidFill>
                  <a:srgbClr val="282828"/>
                </a:solidFill>
                <a:hlinkClick r:id="rId7"/>
              </a:rPr>
              <a:t>EUniWell</a:t>
            </a:r>
            <a:r>
              <a:rPr lang="gl-ES" sz="2000" dirty="0">
                <a:solidFill>
                  <a:srgbClr val="282828"/>
                </a:solidFill>
              </a:rPr>
              <a:t>: Alianza Europea de Universidades &gt; Cursos curtos presenciais ou virtuais na Alianza á que pertence a USC (algúns deles en formato BIP). Atentos/as á </a:t>
            </a:r>
            <a:r>
              <a:rPr lang="gl-ES" sz="2000" dirty="0" err="1">
                <a:solidFill>
                  <a:srgbClr val="282828"/>
                </a:solidFill>
              </a:rPr>
              <a:t>web</a:t>
            </a:r>
            <a:r>
              <a:rPr lang="gl-ES" sz="2000" dirty="0">
                <a:solidFill>
                  <a:srgbClr val="282828"/>
                </a:solidFill>
              </a:rPr>
              <a:t> da Alianza; os BIP publicados no Taboleiro e infórmase nos Centros.</a:t>
            </a:r>
          </a:p>
          <a:p>
            <a:pPr>
              <a:spcAft>
                <a:spcPts val="600"/>
              </a:spcAft>
              <a:defRPr sz="2000">
                <a:solidFill>
                  <a:srgbClr val="282828"/>
                </a:solidFill>
              </a:defRPr>
            </a:pPr>
            <a:endParaRPr lang="gl-ES" sz="2000" dirty="0">
              <a:solidFill>
                <a:srgbClr val="282828"/>
              </a:solidFill>
            </a:endParaRPr>
          </a:p>
          <a:p>
            <a:pPr>
              <a:spcAft>
                <a:spcPts val="600"/>
              </a:spcAft>
              <a:defRPr sz="2000">
                <a:solidFill>
                  <a:srgbClr val="282828"/>
                </a:solidFill>
              </a:defRPr>
            </a:pPr>
            <a:endParaRPr lang="gl-ES" sz="2000" dirty="0">
              <a:solidFill>
                <a:srgbClr val="282828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FC78E74-A828-CAB3-45FC-D8A8875CF3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5878" y="4338181"/>
            <a:ext cx="976489" cy="97648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F3067BE-A8A4-D26A-5292-49E1B76AA2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09311" y="5688162"/>
            <a:ext cx="976489" cy="97648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85BBC59-FE61-3F07-E7BC-19387EC69C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83458" y="3105867"/>
            <a:ext cx="976488" cy="97648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17B3021-D06F-4E97-3BEC-F99EA11BF6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3467" y="2416757"/>
            <a:ext cx="976488" cy="97648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749BE42-B473-7A19-EE2E-A943AFC8F7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94559" y="1608102"/>
            <a:ext cx="940202" cy="94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24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5292" y="470754"/>
            <a:ext cx="28607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40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Contactos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396835" y="949523"/>
            <a:ext cx="1701165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396835" y="1275517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00"/>
              </a:lnSpc>
              <a:buSzPct val="100000"/>
            </a:pP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396835" y="1938814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00"/>
              </a:lnSpc>
              <a:buSzPct val="100000"/>
            </a:pPr>
            <a:endParaRPr lang="en-US" sz="850" dirty="0"/>
          </a:p>
        </p:txBody>
      </p:sp>
      <p:sp>
        <p:nvSpPr>
          <p:cNvPr id="8" name="Text 6"/>
          <p:cNvSpPr/>
          <p:nvPr/>
        </p:nvSpPr>
        <p:spPr>
          <a:xfrm>
            <a:off x="396835" y="2159913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00"/>
              </a:lnSpc>
              <a:buSzPct val="100000"/>
            </a:pP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396835" y="2381012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00"/>
              </a:lnSpc>
              <a:buSzPct val="100000"/>
            </a:pPr>
            <a:endParaRPr lang="en-US" sz="850" dirty="0"/>
          </a:p>
        </p:txBody>
      </p:sp>
      <p:sp>
        <p:nvSpPr>
          <p:cNvPr id="10" name="Text 8"/>
          <p:cNvSpPr/>
          <p:nvPr/>
        </p:nvSpPr>
        <p:spPr>
          <a:xfrm>
            <a:off x="396835" y="2675811"/>
            <a:ext cx="1701165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535186" y="1771058"/>
            <a:ext cx="6780014" cy="1452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4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Erasmus: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u="sng" dirty="0" err="1">
                <a:solidFill>
                  <a:srgbClr val="5E87DD"/>
                </a:solidFill>
                <a:latin typeface="Manrope" pitchFamily="34" charset="0"/>
                <a:ea typeface="Manrope" pitchFamily="34" charset="-122"/>
                <a:cs typeface="Manrope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erasmus@usc.gal</a:t>
            </a:r>
            <a:endParaRPr lang="en-US" sz="1400" u="sng" dirty="0">
              <a:solidFill>
                <a:srgbClr val="5E87DD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342900" indent="-342900">
              <a:lnSpc>
                <a:spcPts val="1400"/>
              </a:lnSpc>
              <a:buSzPct val="100000"/>
              <a:buFontTx/>
              <a:buChar char="•"/>
            </a:pPr>
            <a:endParaRPr lang="en-US" sz="1400" b="1" dirty="0">
              <a:solidFill>
                <a:srgbClr val="5B6E8C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342900" indent="-342900">
              <a:lnSpc>
                <a:spcPts val="1400"/>
              </a:lnSpc>
              <a:buSzPct val="100000"/>
              <a:buFontTx/>
              <a:buChar char="•"/>
            </a:pPr>
            <a:r>
              <a:rPr lang="en-US" sz="14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Campus Lugo: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u="sng" dirty="0" err="1">
                <a:solidFill>
                  <a:srgbClr val="5E87DD"/>
                </a:solidFill>
                <a:latin typeface="Manrope" pitchFamily="34" charset="0"/>
                <a:ea typeface="Manrope" pitchFamily="34" charset="-122"/>
                <a:cs typeface="Manrope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international.lugo@usc.gal</a:t>
            </a:r>
            <a:endParaRPr lang="en-US" sz="1400" dirty="0"/>
          </a:p>
          <a:p>
            <a:pPr marL="342900" indent="-342900">
              <a:lnSpc>
                <a:spcPts val="1400"/>
              </a:lnSpc>
              <a:buSzPct val="100000"/>
              <a:buFontTx/>
              <a:buChar char="•"/>
            </a:pPr>
            <a:endParaRPr lang="en-US" sz="1400" b="1" dirty="0">
              <a:solidFill>
                <a:srgbClr val="5B6E8C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342900" indent="-342900">
              <a:lnSpc>
                <a:spcPts val="1400"/>
              </a:lnSpc>
              <a:buSzPct val="100000"/>
              <a:buFontTx/>
              <a:buChar char="•"/>
            </a:pPr>
            <a:endParaRPr lang="en-US" sz="1400" b="1" dirty="0">
              <a:solidFill>
                <a:srgbClr val="5B6E8C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342900" indent="-342900">
              <a:lnSpc>
                <a:spcPts val="1400"/>
              </a:lnSpc>
              <a:buSzPct val="100000"/>
              <a:buFontTx/>
              <a:buChar char="•"/>
            </a:pPr>
            <a:r>
              <a:rPr lang="en-US" sz="1400" b="1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Convenio</a:t>
            </a:r>
            <a:r>
              <a:rPr lang="en-US" sz="14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Bilateral: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u="sng" dirty="0" err="1">
                <a:solidFill>
                  <a:srgbClr val="5E87DD"/>
                </a:solidFill>
                <a:latin typeface="Manrope" pitchFamily="34" charset="0"/>
                <a:ea typeface="Manrope" pitchFamily="34" charset="-122"/>
                <a:cs typeface="Manrope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bilateral.exchange@usc.gal</a:t>
            </a:r>
            <a:endParaRPr lang="en-US" sz="1400" u="sng" dirty="0">
              <a:solidFill>
                <a:srgbClr val="5E87DD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342900" indent="-342900">
              <a:lnSpc>
                <a:spcPts val="1400"/>
              </a:lnSpc>
              <a:buSzPct val="100000"/>
              <a:buFontTx/>
              <a:buChar char="•"/>
            </a:pPr>
            <a:endParaRPr lang="en-US" sz="1400" u="sng" dirty="0">
              <a:solidFill>
                <a:srgbClr val="5E87DD"/>
              </a:solidFill>
              <a:latin typeface="Manrope" pitchFamily="34" charset="0"/>
            </a:endParaRPr>
          </a:p>
          <a:p>
            <a:pPr marL="342900" indent="-342900">
              <a:lnSpc>
                <a:spcPts val="1400"/>
              </a:lnSpc>
              <a:buSzPct val="100000"/>
              <a:buFontTx/>
              <a:buChar char="•"/>
            </a:pPr>
            <a:r>
              <a:rPr lang="en-US" sz="14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SICUE: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u="sng" dirty="0" err="1">
                <a:solidFill>
                  <a:srgbClr val="5E87DD"/>
                </a:solidFill>
                <a:latin typeface="Manrope" pitchFamily="34" charset="0"/>
                <a:ea typeface="Manrope" pitchFamily="34" charset="-122"/>
                <a:cs typeface="Manrope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sicue@usc.gal</a:t>
            </a:r>
            <a:endParaRPr lang="en-US" sz="1400" dirty="0"/>
          </a:p>
          <a:p>
            <a:pPr marL="342900" indent="-342900">
              <a:lnSpc>
                <a:spcPts val="1400"/>
              </a:lnSpc>
              <a:buSzPct val="100000"/>
              <a:buFontTx/>
              <a:buChar char="•"/>
            </a:pPr>
            <a:endParaRPr lang="en-US" sz="1400" dirty="0"/>
          </a:p>
          <a:p>
            <a:pPr marL="342900" indent="-342900">
              <a:lnSpc>
                <a:spcPts val="1400"/>
              </a:lnSpc>
              <a:buSzPct val="100000"/>
              <a:buFontTx/>
              <a:buChar char="•"/>
            </a:pPr>
            <a:r>
              <a:rPr lang="en-US" sz="14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Erasmus Prácticas: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u="sng" dirty="0" err="1">
                <a:solidFill>
                  <a:srgbClr val="5E87DD"/>
                </a:solidFill>
                <a:latin typeface="Manrope" pitchFamily="34" charset="0"/>
                <a:ea typeface="Manrope" pitchFamily="34" charset="-122"/>
                <a:cs typeface="Manrope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erasmus.practicas@usc.gal</a:t>
            </a:r>
            <a:endParaRPr lang="en-US" sz="1100" b="1" dirty="0">
              <a:latin typeface="Manrope" panose="020B0604020202020204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219513" y="2125862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219513" y="3962088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00"/>
              </a:lnSpc>
              <a:buSzPct val="100000"/>
            </a:pPr>
            <a:endParaRPr lang="en-US" sz="850" u="sng" dirty="0">
              <a:solidFill>
                <a:srgbClr val="5E87DD"/>
              </a:solidFill>
              <a:latin typeface="Manrope" pitchFamily="34" charset="0"/>
            </a:endParaRPr>
          </a:p>
        </p:txBody>
      </p:sp>
      <p:sp>
        <p:nvSpPr>
          <p:cNvPr id="29" name="Text 26"/>
          <p:cNvSpPr/>
          <p:nvPr/>
        </p:nvSpPr>
        <p:spPr>
          <a:xfrm>
            <a:off x="7461171" y="9597509"/>
            <a:ext cx="6780014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b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Localización:</a:t>
            </a:r>
            <a:r>
              <a:rPr lang="en-US" sz="85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Pavillón Estudantil, 1º Andar, Campus Sur</a:t>
            </a:r>
            <a:endParaRPr lang="en-US" sz="850"/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8297CEA0-8C2F-80C1-CFEA-87C7F8544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4455" y="7118207"/>
            <a:ext cx="1081732" cy="7012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" name="Imagen 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7F11808B-1AB3-8DB7-0F62-7C05FCCA28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512" t="44944" b="15730"/>
          <a:stretch/>
        </p:blipFill>
        <p:spPr bwMode="auto">
          <a:xfrm>
            <a:off x="1633851" y="7255396"/>
            <a:ext cx="882480" cy="256309"/>
          </a:xfrm>
          <a:prstGeom prst="rect">
            <a:avLst/>
          </a:prstGeom>
          <a:ln>
            <a:noFill/>
          </a:ln>
        </p:spPr>
      </p:pic>
      <p:pic>
        <p:nvPicPr>
          <p:cNvPr id="34" name="Imagen 4">
            <a:extLst>
              <a:ext uri="{FF2B5EF4-FFF2-40B4-BE49-F238E27FC236}">
                <a16:creationId xmlns:a16="http://schemas.microsoft.com/office/drawing/2014/main" id="{4AAC9154-0BCC-D86B-B673-87B2AD5B90C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216" t="6441" r="7561" b="7457"/>
          <a:stretch/>
        </p:blipFill>
        <p:spPr bwMode="auto">
          <a:xfrm>
            <a:off x="2785980" y="7096791"/>
            <a:ext cx="823540" cy="81921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 19"/>
          <p:cNvSpPr/>
          <p:nvPr/>
        </p:nvSpPr>
        <p:spPr>
          <a:xfrm>
            <a:off x="467916" y="1275517"/>
            <a:ext cx="2789634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650"/>
              </a:lnSpc>
              <a:buNone/>
            </a:pPr>
            <a:r>
              <a:rPr lang="en-US" sz="16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Contactos</a:t>
            </a: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Oficina de Mobilidade</a:t>
            </a:r>
            <a:endParaRPr lang="en-US" sz="1600" dirty="0"/>
          </a:p>
        </p:txBody>
      </p:sp>
      <p:pic>
        <p:nvPicPr>
          <p:cNvPr id="30" name="Picture 35">
            <a:extLst>
              <a:ext uri="{FF2B5EF4-FFF2-40B4-BE49-F238E27FC236}">
                <a16:creationId xmlns:a16="http://schemas.microsoft.com/office/drawing/2014/main" id="{E5B989F8-BECC-B3B4-BDCF-C1F1DE8242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1023" y="3330223"/>
            <a:ext cx="4899378" cy="48993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3D6BA0-D13C-467D-5699-45AD3385E9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6124" y="4854283"/>
            <a:ext cx="5908247" cy="3375317"/>
          </a:xfrm>
          <a:prstGeom prst="rect">
            <a:avLst/>
          </a:prstGeom>
        </p:spPr>
      </p:pic>
      <p:sp>
        <p:nvSpPr>
          <p:cNvPr id="11" name="Text 20">
            <a:extLst>
              <a:ext uri="{FF2B5EF4-FFF2-40B4-BE49-F238E27FC236}">
                <a16:creationId xmlns:a16="http://schemas.microsoft.com/office/drawing/2014/main" id="{8E6206F1-8CEB-4EBD-C8F9-4EBEC50D0DE3}"/>
              </a:ext>
            </a:extLst>
          </p:cNvPr>
          <p:cNvSpPr/>
          <p:nvPr/>
        </p:nvSpPr>
        <p:spPr>
          <a:xfrm>
            <a:off x="7980208" y="1419812"/>
            <a:ext cx="5385836" cy="1452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400"/>
              </a:lnSpc>
              <a:buSzPct val="100000"/>
              <a:buFontTx/>
              <a:buChar char="•"/>
            </a:pPr>
            <a:endParaRPr lang="en-US" sz="1400" dirty="0"/>
          </a:p>
          <a:p>
            <a:pPr marL="342900" indent="-342900" algn="l">
              <a:lnSpc>
                <a:spcPts val="1400"/>
              </a:lnSpc>
              <a:buSzPct val="100000"/>
              <a:buChar char="•"/>
            </a:pPr>
            <a:endParaRPr lang="en-US" sz="1400" dirty="0"/>
          </a:p>
        </p:txBody>
      </p:sp>
      <p:sp>
        <p:nvSpPr>
          <p:cNvPr id="12" name="Text 19">
            <a:extLst>
              <a:ext uri="{FF2B5EF4-FFF2-40B4-BE49-F238E27FC236}">
                <a16:creationId xmlns:a16="http://schemas.microsoft.com/office/drawing/2014/main" id="{AAF88A3C-4A78-D6DD-0780-C2FC1BB435D9}"/>
              </a:ext>
            </a:extLst>
          </p:cNvPr>
          <p:cNvSpPr/>
          <p:nvPr/>
        </p:nvSpPr>
        <p:spPr>
          <a:xfrm>
            <a:off x="7980208" y="949523"/>
            <a:ext cx="2789634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650"/>
              </a:lnSpc>
              <a:buNone/>
            </a:pPr>
            <a:r>
              <a:rPr lang="en-US" sz="16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Contactos</a:t>
            </a:r>
            <a:r>
              <a:rPr lang="en-US" sz="16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Centro</a:t>
            </a:r>
            <a:endParaRPr lang="en-US" sz="1600" dirty="0"/>
          </a:p>
        </p:txBody>
      </p:sp>
      <p:sp>
        <p:nvSpPr>
          <p:cNvPr id="5" name="Text 20">
            <a:extLst>
              <a:ext uri="{FF2B5EF4-FFF2-40B4-BE49-F238E27FC236}">
                <a16:creationId xmlns:a16="http://schemas.microsoft.com/office/drawing/2014/main" id="{EDA511A7-B07C-C300-C4BC-A8EC3D318E56}"/>
              </a:ext>
            </a:extLst>
          </p:cNvPr>
          <p:cNvSpPr/>
          <p:nvPr/>
        </p:nvSpPr>
        <p:spPr>
          <a:xfrm>
            <a:off x="495292" y="3739824"/>
            <a:ext cx="8885775" cy="1214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1400"/>
              </a:lnSpc>
              <a:buSzPct val="100000"/>
              <a:buFontTx/>
              <a:buChar char="•"/>
            </a:pPr>
            <a:endParaRPr lang="en-US" sz="1400" dirty="0"/>
          </a:p>
          <a:p>
            <a:pPr marL="342900" indent="-342900">
              <a:lnSpc>
                <a:spcPts val="1400"/>
              </a:lnSpc>
              <a:buSzPct val="100000"/>
              <a:buFontTx/>
              <a:buChar char="•"/>
            </a:pPr>
            <a:endParaRPr lang="en-US" sz="1400" dirty="0"/>
          </a:p>
          <a:p>
            <a:pPr algn="l">
              <a:lnSpc>
                <a:spcPts val="1400"/>
              </a:lnSpc>
              <a:buSzPct val="100000"/>
            </a:pPr>
            <a:r>
              <a:rPr lang="en-US" sz="1400" b="1" dirty="0">
                <a:solidFill>
                  <a:srgbClr val="5B6E8C"/>
                </a:solidFill>
                <a:latin typeface="Manrope" pitchFamily="34" charset="0"/>
              </a:rPr>
              <a:t>Toda a </a:t>
            </a:r>
            <a:r>
              <a:rPr lang="en-US" sz="1400" b="1" dirty="0" err="1">
                <a:solidFill>
                  <a:srgbClr val="5B6E8C"/>
                </a:solidFill>
                <a:latin typeface="Manrope" pitchFamily="34" charset="0"/>
              </a:rPr>
              <a:t>documentación</a:t>
            </a:r>
            <a:r>
              <a:rPr lang="en-US" sz="1400" b="1" dirty="0">
                <a:solidFill>
                  <a:srgbClr val="5B6E8C"/>
                </a:solidFill>
                <a:latin typeface="Manrope" pitchFamily="34" charset="0"/>
              </a:rPr>
              <a:t> da </a:t>
            </a:r>
            <a:r>
              <a:rPr lang="en-US" sz="1400" b="1" dirty="0" err="1">
                <a:solidFill>
                  <a:srgbClr val="5B6E8C"/>
                </a:solidFill>
                <a:latin typeface="Manrope" pitchFamily="34" charset="0"/>
              </a:rPr>
              <a:t>convocatoria</a:t>
            </a:r>
            <a:r>
              <a:rPr lang="en-US" sz="1400" b="1" dirty="0">
                <a:solidFill>
                  <a:srgbClr val="5B6E8C"/>
                </a:solidFill>
                <a:latin typeface="Manrope" pitchFamily="34" charset="0"/>
              </a:rPr>
              <a:t>:  </a:t>
            </a:r>
          </a:p>
          <a:p>
            <a:pPr algn="l">
              <a:lnSpc>
                <a:spcPts val="1400"/>
              </a:lnSpc>
              <a:buSzPct val="100000"/>
            </a:pPr>
            <a:endParaRPr lang="en-US" sz="1400" dirty="0"/>
          </a:p>
          <a:p>
            <a:pPr algn="l">
              <a:lnSpc>
                <a:spcPts val="1400"/>
              </a:lnSpc>
              <a:buSzPct val="100000"/>
            </a:pPr>
            <a:r>
              <a:rPr lang="en-US" sz="1100" b="1" dirty="0">
                <a:latin typeface="Manrope" panose="020B0604020202020204" charset="0"/>
                <a:hlinkClick r:id="rId13"/>
              </a:rPr>
              <a:t>https://www.usc.gal/gl/servizos/area/internacional/mobilidade-estudantes/erasmus-saintes/convocatoria-erasmus-2026-27</a:t>
            </a:r>
            <a:endParaRPr lang="en-US" sz="1100" b="1" dirty="0">
              <a:latin typeface="Manrope" panose="020B060402020202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660309" y="316527"/>
            <a:ext cx="5082897" cy="358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22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Requisitos</a:t>
            </a:r>
            <a:r>
              <a:rPr lang="en-US" sz="22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</a:t>
            </a:r>
            <a:r>
              <a:rPr lang="en-US" sz="22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Básicos</a:t>
            </a:r>
            <a:r>
              <a:rPr lang="en-US" sz="225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de </a:t>
            </a:r>
            <a:r>
              <a:rPr lang="en-US" sz="225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Participación</a:t>
            </a:r>
            <a:endParaRPr lang="en-US" sz="2250" dirty="0"/>
          </a:p>
        </p:txBody>
      </p:sp>
      <p:sp>
        <p:nvSpPr>
          <p:cNvPr id="4" name="Shape 1"/>
          <p:cNvSpPr/>
          <p:nvPr/>
        </p:nvSpPr>
        <p:spPr>
          <a:xfrm>
            <a:off x="759125" y="847130"/>
            <a:ext cx="13112150" cy="692110"/>
          </a:xfrm>
          <a:prstGeom prst="roundRect">
            <a:avLst>
              <a:gd name="adj" fmla="val 10569"/>
            </a:avLst>
          </a:prstGeom>
          <a:solidFill>
            <a:srgbClr val="FFFFFF"/>
          </a:solidFill>
          <a:ln w="1524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gl-ES" dirty="0"/>
          </a:p>
        </p:txBody>
      </p:sp>
      <p:sp>
        <p:nvSpPr>
          <p:cNvPr id="6" name="Text 2"/>
          <p:cNvSpPr/>
          <p:nvPr/>
        </p:nvSpPr>
        <p:spPr>
          <a:xfrm>
            <a:off x="969387" y="1142686"/>
            <a:ext cx="1436132" cy="179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Matrícula</a:t>
            </a:r>
            <a:r>
              <a:rPr lang="en-US" sz="1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Activa</a:t>
            </a:r>
            <a:endParaRPr lang="en-US" sz="1200" dirty="0"/>
          </a:p>
        </p:txBody>
      </p:sp>
      <p:sp>
        <p:nvSpPr>
          <p:cNvPr id="7" name="Text 3"/>
          <p:cNvSpPr/>
          <p:nvPr/>
        </p:nvSpPr>
        <p:spPr>
          <a:xfrm>
            <a:off x="3459838" y="1114074"/>
            <a:ext cx="8034099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Estar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matriculado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/a na USC en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estudos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oficiais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ata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o final da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mobilidade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200" dirty="0"/>
          </a:p>
        </p:txBody>
      </p:sp>
      <p:sp>
        <p:nvSpPr>
          <p:cNvPr id="8" name="Shape 4"/>
          <p:cNvSpPr/>
          <p:nvPr/>
        </p:nvSpPr>
        <p:spPr>
          <a:xfrm>
            <a:off x="736265" y="1680642"/>
            <a:ext cx="13135009" cy="692110"/>
          </a:xfrm>
          <a:prstGeom prst="roundRect">
            <a:avLst>
              <a:gd name="adj" fmla="val 10569"/>
            </a:avLst>
          </a:prstGeom>
          <a:solidFill>
            <a:srgbClr val="FFFFFF"/>
          </a:solidFill>
          <a:ln w="1524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gl-ES"/>
          </a:p>
        </p:txBody>
      </p:sp>
      <p:sp>
        <p:nvSpPr>
          <p:cNvPr id="10" name="Text 5"/>
          <p:cNvSpPr/>
          <p:nvPr/>
        </p:nvSpPr>
        <p:spPr>
          <a:xfrm>
            <a:off x="969387" y="1942108"/>
            <a:ext cx="1781532" cy="179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Competencia</a:t>
            </a:r>
            <a:r>
              <a:rPr lang="en-US" sz="1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Lingüística</a:t>
            </a:r>
            <a:endParaRPr lang="en-US" sz="1200" dirty="0"/>
          </a:p>
        </p:txBody>
      </p:sp>
      <p:sp>
        <p:nvSpPr>
          <p:cNvPr id="11" name="Text 6"/>
          <p:cNvSpPr/>
          <p:nvPr/>
        </p:nvSpPr>
        <p:spPr>
          <a:xfrm>
            <a:off x="3459838" y="1937702"/>
            <a:ext cx="8034099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Acreditar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antes do 22 de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decembro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o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coñecemento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da lingua de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uso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na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universidade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acollida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200" dirty="0"/>
          </a:p>
        </p:txBody>
      </p:sp>
      <p:sp>
        <p:nvSpPr>
          <p:cNvPr id="12" name="Shape 7"/>
          <p:cNvSpPr/>
          <p:nvPr/>
        </p:nvSpPr>
        <p:spPr>
          <a:xfrm>
            <a:off x="736266" y="2460903"/>
            <a:ext cx="13135009" cy="692110"/>
          </a:xfrm>
          <a:prstGeom prst="roundRect">
            <a:avLst>
              <a:gd name="adj" fmla="val 10569"/>
            </a:avLst>
          </a:prstGeom>
          <a:solidFill>
            <a:srgbClr val="FFFFFF"/>
          </a:solidFill>
          <a:ln w="15240">
            <a:solidFill>
              <a:srgbClr val="B3D5E4"/>
            </a:solidFill>
            <a:prstDash val="solid"/>
          </a:ln>
        </p:spPr>
        <p:txBody>
          <a:bodyPr/>
          <a:lstStyle/>
          <a:p>
            <a:r>
              <a:rPr lang="gl-ES" dirty="0"/>
              <a:t>                                                 </a:t>
            </a:r>
          </a:p>
          <a:p>
            <a:r>
              <a:rPr lang="gl-ES" dirty="0"/>
              <a:t>               </a:t>
            </a:r>
          </a:p>
        </p:txBody>
      </p:sp>
      <p:sp>
        <p:nvSpPr>
          <p:cNvPr id="14" name="Text 8"/>
          <p:cNvSpPr/>
          <p:nvPr/>
        </p:nvSpPr>
        <p:spPr>
          <a:xfrm>
            <a:off x="969387" y="2748994"/>
            <a:ext cx="1470779" cy="179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Solicitude Completa</a:t>
            </a:r>
            <a:endParaRPr lang="en-US" sz="1200" dirty="0"/>
          </a:p>
        </p:txBody>
      </p:sp>
      <p:sp>
        <p:nvSpPr>
          <p:cNvPr id="15" name="Text 9"/>
          <p:cNvSpPr/>
          <p:nvPr/>
        </p:nvSpPr>
        <p:spPr>
          <a:xfrm>
            <a:off x="3459836" y="2708474"/>
            <a:ext cx="8034099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Completar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 solicitude en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prazo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 forma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segundo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convocatoria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 O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prazo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remata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o 22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decembro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2025</a:t>
            </a:r>
            <a:endParaRPr lang="en-US" sz="1200" dirty="0"/>
          </a:p>
        </p:txBody>
      </p:sp>
      <p:sp>
        <p:nvSpPr>
          <p:cNvPr id="16" name="Shape 10"/>
          <p:cNvSpPr/>
          <p:nvPr/>
        </p:nvSpPr>
        <p:spPr>
          <a:xfrm>
            <a:off x="753252" y="3267789"/>
            <a:ext cx="13118024" cy="692110"/>
          </a:xfrm>
          <a:prstGeom prst="roundRect">
            <a:avLst>
              <a:gd name="adj" fmla="val 10569"/>
            </a:avLst>
          </a:prstGeom>
          <a:solidFill>
            <a:srgbClr val="FFFFFF"/>
          </a:solidFill>
          <a:ln w="1524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gl-ES"/>
          </a:p>
        </p:txBody>
      </p:sp>
      <p:sp>
        <p:nvSpPr>
          <p:cNvPr id="18" name="Text 11"/>
          <p:cNvSpPr/>
          <p:nvPr/>
        </p:nvSpPr>
        <p:spPr>
          <a:xfrm>
            <a:off x="969387" y="3555881"/>
            <a:ext cx="1436132" cy="179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Créditos</a:t>
            </a:r>
            <a:r>
              <a:rPr lang="en-US" sz="1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Superados</a:t>
            </a:r>
            <a:endParaRPr lang="en-US" sz="1200" dirty="0"/>
          </a:p>
        </p:txBody>
      </p:sp>
      <p:sp>
        <p:nvSpPr>
          <p:cNvPr id="19" name="Text 12"/>
          <p:cNvSpPr/>
          <p:nvPr/>
        </p:nvSpPr>
        <p:spPr>
          <a:xfrm>
            <a:off x="3459836" y="3520810"/>
            <a:ext cx="8034099" cy="1838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Ter un 15% de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créditos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da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titulación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superados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 31/10/2025.</a:t>
            </a:r>
            <a:endParaRPr lang="en-US" sz="1200" dirty="0"/>
          </a:p>
        </p:txBody>
      </p:sp>
      <p:sp>
        <p:nvSpPr>
          <p:cNvPr id="25" name="Shape 10">
            <a:extLst>
              <a:ext uri="{FF2B5EF4-FFF2-40B4-BE49-F238E27FC236}">
                <a16:creationId xmlns:a16="http://schemas.microsoft.com/office/drawing/2014/main" id="{3CAC38E1-DD4C-9551-2B30-C8292B0CE4F0}"/>
              </a:ext>
            </a:extLst>
          </p:cNvPr>
          <p:cNvSpPr/>
          <p:nvPr/>
        </p:nvSpPr>
        <p:spPr>
          <a:xfrm>
            <a:off x="759125" y="5813007"/>
            <a:ext cx="13112150" cy="962397"/>
          </a:xfrm>
          <a:prstGeom prst="roundRect">
            <a:avLst>
              <a:gd name="adj" fmla="val 10569"/>
            </a:avLst>
          </a:prstGeom>
          <a:solidFill>
            <a:srgbClr val="FFFFFF"/>
          </a:solidFill>
          <a:ln w="15240">
            <a:solidFill>
              <a:srgbClr val="B3D5E4"/>
            </a:solidFill>
            <a:prstDash val="solid"/>
          </a:ln>
        </p:spPr>
        <p:txBody>
          <a:bodyPr/>
          <a:lstStyle/>
          <a:p>
            <a:pPr>
              <a:lnSpc>
                <a:spcPts val="1400"/>
              </a:lnSpc>
            </a:pPr>
            <a:endParaRPr lang="pt-BR" dirty="0"/>
          </a:p>
          <a:p>
            <a:pPr>
              <a:lnSpc>
                <a:spcPts val="1400"/>
              </a:lnSpc>
            </a:pPr>
            <a:endParaRPr lang="pt-BR" sz="1200" dirty="0">
              <a:solidFill>
                <a:srgbClr val="5B6E8C"/>
              </a:solidFill>
              <a:latin typeface="Manrope" pitchFamily="34" charset="0"/>
            </a:endParaRPr>
          </a:p>
        </p:txBody>
      </p:sp>
      <p:sp>
        <p:nvSpPr>
          <p:cNvPr id="27" name="Text 11">
            <a:extLst>
              <a:ext uri="{FF2B5EF4-FFF2-40B4-BE49-F238E27FC236}">
                <a16:creationId xmlns:a16="http://schemas.microsoft.com/office/drawing/2014/main" id="{2E96918F-9801-ABF0-2493-ED11426BD9F2}"/>
              </a:ext>
            </a:extLst>
          </p:cNvPr>
          <p:cNvSpPr/>
          <p:nvPr/>
        </p:nvSpPr>
        <p:spPr>
          <a:xfrm>
            <a:off x="1004034" y="6181950"/>
            <a:ext cx="1436132" cy="179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 err="1">
                <a:solidFill>
                  <a:srgbClr val="5B6E8C"/>
                </a:solidFill>
                <a:latin typeface="Alexandria Medium" pitchFamily="34" charset="0"/>
                <a:cs typeface="Alexandria Medium" pitchFamily="34" charset="-120"/>
              </a:rPr>
              <a:t>Exclusión</a:t>
            </a:r>
            <a:endParaRPr lang="en-US" sz="1200" dirty="0"/>
          </a:p>
        </p:txBody>
      </p:sp>
      <p:sp>
        <p:nvSpPr>
          <p:cNvPr id="28" name="Shape 10">
            <a:extLst>
              <a:ext uri="{FF2B5EF4-FFF2-40B4-BE49-F238E27FC236}">
                <a16:creationId xmlns:a16="http://schemas.microsoft.com/office/drawing/2014/main" id="{53E05CDE-A631-FF9B-FD1A-2EA639C0E028}"/>
              </a:ext>
            </a:extLst>
          </p:cNvPr>
          <p:cNvSpPr/>
          <p:nvPr/>
        </p:nvSpPr>
        <p:spPr>
          <a:xfrm>
            <a:off x="743886" y="4048049"/>
            <a:ext cx="13112150" cy="692110"/>
          </a:xfrm>
          <a:prstGeom prst="roundRect">
            <a:avLst>
              <a:gd name="adj" fmla="val 10569"/>
            </a:avLst>
          </a:prstGeom>
          <a:solidFill>
            <a:srgbClr val="FFFFFF"/>
          </a:solidFill>
          <a:ln w="1524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pt-BR" sz="900" dirty="0">
              <a:solidFill>
                <a:srgbClr val="5B6E8C"/>
              </a:solidFill>
              <a:latin typeface="Manrope" pitchFamily="34" charset="0"/>
            </a:endParaRPr>
          </a:p>
          <a:p>
            <a:endParaRPr lang="pt-BR" sz="900" dirty="0">
              <a:solidFill>
                <a:srgbClr val="5B6E8C"/>
              </a:solidFill>
              <a:latin typeface="Manrope" pitchFamily="34" charset="0"/>
            </a:endParaRPr>
          </a:p>
        </p:txBody>
      </p:sp>
      <p:sp>
        <p:nvSpPr>
          <p:cNvPr id="30" name="Text 11">
            <a:extLst>
              <a:ext uri="{FF2B5EF4-FFF2-40B4-BE49-F238E27FC236}">
                <a16:creationId xmlns:a16="http://schemas.microsoft.com/office/drawing/2014/main" id="{6FD9F72E-E378-A858-ADD1-2BA597A61664}"/>
              </a:ext>
            </a:extLst>
          </p:cNvPr>
          <p:cNvSpPr/>
          <p:nvPr/>
        </p:nvSpPr>
        <p:spPr>
          <a:xfrm>
            <a:off x="984784" y="4316131"/>
            <a:ext cx="2466034" cy="1024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0"/>
              </a:lnSpc>
            </a:pPr>
            <a:r>
              <a:rPr lang="en-US" sz="1200" dirty="0" err="1">
                <a:solidFill>
                  <a:srgbClr val="5B6E8C"/>
                </a:solidFill>
                <a:latin typeface="Alexandria Medium"/>
                <a:ea typeface="Alexandria Medium" pitchFamily="34" charset="-122"/>
                <a:cs typeface="Alexandria Medium"/>
              </a:rPr>
              <a:t>Duración</a:t>
            </a:r>
            <a:r>
              <a:rPr lang="en-US" sz="1200" dirty="0">
                <a:solidFill>
                  <a:srgbClr val="5B6E8C"/>
                </a:solidFill>
                <a:latin typeface="Alexandria Medium"/>
                <a:ea typeface="Alexandria Medium" pitchFamily="34" charset="-122"/>
                <a:cs typeface="Alexandria Medium"/>
              </a:rPr>
              <a:t> total Erasmus+</a:t>
            </a:r>
          </a:p>
          <a:p>
            <a:pPr>
              <a:lnSpc>
                <a:spcPts val="1400"/>
              </a:lnSpc>
            </a:pPr>
            <a:endParaRPr lang="en-US" sz="1200" dirty="0">
              <a:solidFill>
                <a:srgbClr val="5B6E8C"/>
              </a:solidFill>
              <a:latin typeface="Alexandria Medium"/>
              <a:cs typeface="Alexandria Medium"/>
            </a:endParaRPr>
          </a:p>
        </p:txBody>
      </p:sp>
      <p:sp>
        <p:nvSpPr>
          <p:cNvPr id="31" name="Text 12">
            <a:extLst>
              <a:ext uri="{FF2B5EF4-FFF2-40B4-BE49-F238E27FC236}">
                <a16:creationId xmlns:a16="http://schemas.microsoft.com/office/drawing/2014/main" id="{649C9096-AD60-0B57-CCC8-9108DEC7107C}"/>
              </a:ext>
            </a:extLst>
          </p:cNvPr>
          <p:cNvSpPr/>
          <p:nvPr/>
        </p:nvSpPr>
        <p:spPr>
          <a:xfrm>
            <a:off x="3459837" y="4205020"/>
            <a:ext cx="8935577" cy="429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Para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repetición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 de intercambio,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respectar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 a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duración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 máxima E+ ,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cun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límite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 de 12 meses (ou 24 en Medicina,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Odontoloxía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, </a:t>
            </a:r>
          </a:p>
          <a:p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Farmacia e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Veterinaria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) en total</a:t>
            </a:r>
            <a:endParaRPr lang="gl-ES" sz="1200" dirty="0">
              <a:solidFill>
                <a:srgbClr val="5B6E8C"/>
              </a:solidFill>
              <a:latin typeface="Manrope" pitchFamily="34" charset="0"/>
            </a:endParaRPr>
          </a:p>
        </p:txBody>
      </p:sp>
      <p:sp>
        <p:nvSpPr>
          <p:cNvPr id="32" name="Shape 10">
            <a:extLst>
              <a:ext uri="{FF2B5EF4-FFF2-40B4-BE49-F238E27FC236}">
                <a16:creationId xmlns:a16="http://schemas.microsoft.com/office/drawing/2014/main" id="{FC93CF6E-8B10-9D76-F782-372573589814}"/>
              </a:ext>
            </a:extLst>
          </p:cNvPr>
          <p:cNvSpPr/>
          <p:nvPr/>
        </p:nvSpPr>
        <p:spPr>
          <a:xfrm>
            <a:off x="753252" y="4845272"/>
            <a:ext cx="13102784" cy="692110"/>
          </a:xfrm>
          <a:prstGeom prst="roundRect">
            <a:avLst>
              <a:gd name="adj" fmla="val 10569"/>
            </a:avLst>
          </a:prstGeom>
          <a:solidFill>
            <a:srgbClr val="FFFFFF"/>
          </a:solidFill>
          <a:ln w="1524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pt-BR" sz="900">
              <a:solidFill>
                <a:srgbClr val="5B6E8C"/>
              </a:solidFill>
              <a:latin typeface="Manrope" pitchFamily="34" charset="0"/>
            </a:endParaRPr>
          </a:p>
        </p:txBody>
      </p:sp>
      <p:sp>
        <p:nvSpPr>
          <p:cNvPr id="33" name="Text 11">
            <a:extLst>
              <a:ext uri="{FF2B5EF4-FFF2-40B4-BE49-F238E27FC236}">
                <a16:creationId xmlns:a16="http://schemas.microsoft.com/office/drawing/2014/main" id="{75DE0124-23B3-E9E9-CF0B-11418D575E8C}"/>
              </a:ext>
            </a:extLst>
          </p:cNvPr>
          <p:cNvSpPr/>
          <p:nvPr/>
        </p:nvSpPr>
        <p:spPr>
          <a:xfrm>
            <a:off x="960369" y="5122434"/>
            <a:ext cx="1436132" cy="179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Varios</a:t>
            </a:r>
            <a:r>
              <a:rPr lang="en-US" sz="1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programas</a:t>
            </a:r>
            <a:endParaRPr lang="en-US" sz="1200" dirty="0"/>
          </a:p>
        </p:txBody>
      </p:sp>
      <p:sp>
        <p:nvSpPr>
          <p:cNvPr id="34" name="Text 12">
            <a:extLst>
              <a:ext uri="{FF2B5EF4-FFF2-40B4-BE49-F238E27FC236}">
                <a16:creationId xmlns:a16="http://schemas.microsoft.com/office/drawing/2014/main" id="{B44CAAC5-ABD4-712B-A315-53E8AA639F58}"/>
              </a:ext>
            </a:extLst>
          </p:cNvPr>
          <p:cNvSpPr/>
          <p:nvPr/>
        </p:nvSpPr>
        <p:spPr>
          <a:xfrm>
            <a:off x="3450817" y="4910113"/>
            <a:ext cx="8034099" cy="5735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- Só pode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aceptarse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 unha praza de mobilidade para outro programa do mesmo curso se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son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 para semestres distintos. </a:t>
            </a:r>
            <a:br>
              <a:rPr lang="pt-BR" sz="1200" dirty="0">
                <a:solidFill>
                  <a:srgbClr val="5B6E8C"/>
                </a:solidFill>
                <a:latin typeface="Manrope" pitchFamily="34" charset="0"/>
              </a:rPr>
            </a:b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- noutro caso, a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aceptación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dunha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 praza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conleva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 a renuncia da outra. </a:t>
            </a:r>
          </a:p>
          <a:p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- No caso do E+ Prácticas, </a:t>
            </a:r>
            <a:r>
              <a:rPr lang="gl-ES" sz="1200" dirty="0">
                <a:solidFill>
                  <a:srgbClr val="5B6E8C"/>
                </a:solidFill>
                <a:latin typeface="Manrope" pitchFamily="34" charset="0"/>
              </a:rPr>
              <a:t>poden realizarse no mesmo curso consecutivamente, non simultaneamente</a:t>
            </a:r>
            <a:endParaRPr lang="pt-BR" sz="1200" dirty="0">
              <a:solidFill>
                <a:srgbClr val="5B6E8C"/>
              </a:solidFill>
              <a:latin typeface="Manrope" pitchFamily="34" charset="0"/>
            </a:endParaRPr>
          </a:p>
        </p:txBody>
      </p:sp>
      <p:pic>
        <p:nvPicPr>
          <p:cNvPr id="36" name="Image 4" descr="preencoded.png">
            <a:extLst>
              <a:ext uri="{FF2B5EF4-FFF2-40B4-BE49-F238E27FC236}">
                <a16:creationId xmlns:a16="http://schemas.microsoft.com/office/drawing/2014/main" id="{F1E5EAEC-5158-9420-7B25-2C594FDA7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53" y="4845272"/>
            <a:ext cx="82772" cy="692110"/>
          </a:xfrm>
          <a:prstGeom prst="rect">
            <a:avLst/>
          </a:prstGeom>
        </p:spPr>
      </p:pic>
      <p:sp>
        <p:nvSpPr>
          <p:cNvPr id="37" name="Text 12">
            <a:extLst>
              <a:ext uri="{FF2B5EF4-FFF2-40B4-BE49-F238E27FC236}">
                <a16:creationId xmlns:a16="http://schemas.microsoft.com/office/drawing/2014/main" id="{AED36CC3-DA95-5D22-725F-8B939E0EE006}"/>
              </a:ext>
            </a:extLst>
          </p:cNvPr>
          <p:cNvSpPr/>
          <p:nvPr/>
        </p:nvSpPr>
        <p:spPr>
          <a:xfrm>
            <a:off x="3450818" y="6118979"/>
            <a:ext cx="8034099" cy="48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0"/>
              </a:lnSpc>
            </a:pP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- Estudantado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seleccionado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 en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convocatorias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 anteriores que non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presentase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 en forma ou prazo a renuncia á praza, agás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razóns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xustificadas</a:t>
            </a:r>
            <a:endParaRPr lang="pt-BR" sz="1200" dirty="0">
              <a:solidFill>
                <a:srgbClr val="5B6E8C"/>
              </a:solidFill>
              <a:latin typeface="Manrope" pitchFamily="34" charset="0"/>
            </a:endParaRPr>
          </a:p>
          <a:p>
            <a:pPr>
              <a:lnSpc>
                <a:spcPts val="1400"/>
              </a:lnSpc>
            </a:pP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- Estudantado internacional matriculado na USC como visitante ou en virtude doutros </a:t>
            </a:r>
            <a:r>
              <a:rPr lang="pt-BR" sz="1200" dirty="0" err="1">
                <a:solidFill>
                  <a:srgbClr val="5B6E8C"/>
                </a:solidFill>
                <a:latin typeface="Manrope" pitchFamily="34" charset="0"/>
              </a:rPr>
              <a:t>convenios</a:t>
            </a:r>
            <a:r>
              <a:rPr lang="pt-BR" sz="1200" dirty="0">
                <a:solidFill>
                  <a:srgbClr val="5B6E8C"/>
                </a:solidFill>
                <a:latin typeface="Manrope" pitchFamily="34" charset="0"/>
              </a:rPr>
              <a:t> ou programas de mobilidade</a:t>
            </a:r>
            <a:endParaRPr lang="gl-ES" sz="1200" dirty="0">
              <a:solidFill>
                <a:srgbClr val="5B6E8C"/>
              </a:solidFill>
              <a:latin typeface="Manrope" pitchFamily="34" charset="0"/>
            </a:endParaRPr>
          </a:p>
        </p:txBody>
      </p:sp>
      <p:pic>
        <p:nvPicPr>
          <p:cNvPr id="38" name="Image 2" descr="preencoded.png">
            <a:extLst>
              <a:ext uri="{FF2B5EF4-FFF2-40B4-BE49-F238E27FC236}">
                <a16:creationId xmlns:a16="http://schemas.microsoft.com/office/drawing/2014/main" id="{35A671B5-3E1A-707C-E2DF-A3C2A36EF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455199" y="-845337"/>
            <a:ext cx="45719" cy="13350103"/>
          </a:xfrm>
          <a:prstGeom prst="rect">
            <a:avLst/>
          </a:prstGeom>
        </p:spPr>
      </p:pic>
      <p:pic>
        <p:nvPicPr>
          <p:cNvPr id="39" name="Image 4" descr="preencoded.png">
            <a:extLst>
              <a:ext uri="{FF2B5EF4-FFF2-40B4-BE49-F238E27FC236}">
                <a16:creationId xmlns:a16="http://schemas.microsoft.com/office/drawing/2014/main" id="{B3AF62A5-69F0-7858-29B3-714F43D28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26" y="5856848"/>
            <a:ext cx="63197" cy="918556"/>
          </a:xfrm>
          <a:prstGeom prst="rect">
            <a:avLst/>
          </a:prstGeom>
        </p:spPr>
      </p:pic>
      <p:pic>
        <p:nvPicPr>
          <p:cNvPr id="41" name="Image 4" descr="preencoded.png">
            <a:extLst>
              <a:ext uri="{FF2B5EF4-FFF2-40B4-BE49-F238E27FC236}">
                <a16:creationId xmlns:a16="http://schemas.microsoft.com/office/drawing/2014/main" id="{458D81A3-4ED6-1C37-6567-86B971E0E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12" y="4074675"/>
            <a:ext cx="82772" cy="692110"/>
          </a:xfrm>
          <a:prstGeom prst="rect">
            <a:avLst/>
          </a:prstGeom>
        </p:spPr>
      </p:pic>
      <p:pic>
        <p:nvPicPr>
          <p:cNvPr id="42" name="Image 4" descr="preencoded.png">
            <a:extLst>
              <a:ext uri="{FF2B5EF4-FFF2-40B4-BE49-F238E27FC236}">
                <a16:creationId xmlns:a16="http://schemas.microsoft.com/office/drawing/2014/main" id="{A3B8D00A-1425-D5C1-837B-094AD72B6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566" y="3267789"/>
            <a:ext cx="82772" cy="692110"/>
          </a:xfrm>
          <a:prstGeom prst="rect">
            <a:avLst/>
          </a:prstGeom>
        </p:spPr>
      </p:pic>
      <p:pic>
        <p:nvPicPr>
          <p:cNvPr id="43" name="Image 4" descr="preencoded.png">
            <a:extLst>
              <a:ext uri="{FF2B5EF4-FFF2-40B4-BE49-F238E27FC236}">
                <a16:creationId xmlns:a16="http://schemas.microsoft.com/office/drawing/2014/main" id="{822D1E05-01F4-8C31-6CBC-AE74637AD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86" y="2460903"/>
            <a:ext cx="82772" cy="692110"/>
          </a:xfrm>
          <a:prstGeom prst="rect">
            <a:avLst/>
          </a:prstGeom>
        </p:spPr>
      </p:pic>
      <p:pic>
        <p:nvPicPr>
          <p:cNvPr id="44" name="Image 4" descr="preencoded.png">
            <a:extLst>
              <a:ext uri="{FF2B5EF4-FFF2-40B4-BE49-F238E27FC236}">
                <a16:creationId xmlns:a16="http://schemas.microsoft.com/office/drawing/2014/main" id="{5A6D6025-5E5A-4DD1-4B80-7F80BA00B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69" y="1680642"/>
            <a:ext cx="82772" cy="692110"/>
          </a:xfrm>
          <a:prstGeom prst="rect">
            <a:avLst/>
          </a:prstGeom>
        </p:spPr>
      </p:pic>
      <p:pic>
        <p:nvPicPr>
          <p:cNvPr id="45" name="Image 4" descr="preencoded.png">
            <a:extLst>
              <a:ext uri="{FF2B5EF4-FFF2-40B4-BE49-F238E27FC236}">
                <a16:creationId xmlns:a16="http://schemas.microsoft.com/office/drawing/2014/main" id="{622185E4-85BC-B8B6-A698-37910168D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86" y="842856"/>
            <a:ext cx="82772" cy="69211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A0E2F26-2F18-E5F1-7C32-6A0C7051E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2305" y="7304453"/>
            <a:ext cx="3209524" cy="8190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05901" y="551359"/>
            <a:ext cx="6027896" cy="4483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Bolsas</a:t>
            </a:r>
            <a:r>
              <a:rPr lang="en-US" sz="28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da Unión Europea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505901" y="1158164"/>
            <a:ext cx="12192384" cy="28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Tres </a:t>
            </a:r>
            <a:r>
              <a:rPr lang="en-US" sz="11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grupos</a:t>
            </a:r>
            <a:r>
              <a:rPr lang="en-US" sz="11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1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países</a:t>
            </a:r>
            <a:r>
              <a:rPr lang="en-US" sz="11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con </a:t>
            </a:r>
            <a:r>
              <a:rPr lang="en-US" sz="11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importes</a:t>
            </a:r>
            <a:r>
              <a:rPr lang="en-US" sz="11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diferenciados</a:t>
            </a:r>
            <a:r>
              <a:rPr lang="en-US" sz="11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segundo</a:t>
            </a:r>
            <a:r>
              <a:rPr lang="en-US" sz="11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o </a:t>
            </a:r>
            <a:r>
              <a:rPr lang="en-US" sz="11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custo</a:t>
            </a:r>
            <a:r>
              <a:rPr lang="en-US" sz="11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1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vida</a:t>
            </a:r>
            <a:r>
              <a:rPr lang="en-US" sz="11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. Datos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orientativos</a:t>
            </a:r>
            <a:r>
              <a:rPr lang="en-US" sz="11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dos </a:t>
            </a:r>
            <a:r>
              <a:rPr lang="en-US" sz="11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úlitmos</a:t>
            </a:r>
            <a:r>
              <a:rPr lang="en-US" sz="11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1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anos</a:t>
            </a:r>
            <a:r>
              <a:rPr lang="en-US" sz="11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. </a:t>
            </a:r>
            <a:endParaRPr lang="en-US" sz="1100" dirty="0"/>
          </a:p>
        </p:txBody>
      </p:sp>
      <p:sp>
        <p:nvSpPr>
          <p:cNvPr id="17" name="Shape 14"/>
          <p:cNvSpPr/>
          <p:nvPr/>
        </p:nvSpPr>
        <p:spPr>
          <a:xfrm>
            <a:off x="765060" y="4890441"/>
            <a:ext cx="5861518" cy="1260178"/>
          </a:xfrm>
          <a:prstGeom prst="roundRect">
            <a:avLst>
              <a:gd name="adj" fmla="val 25652"/>
            </a:avLst>
          </a:prstGeom>
          <a:solidFill>
            <a:srgbClr val="B3E7FE"/>
          </a:solidFill>
          <a:ln/>
        </p:spPr>
        <p:txBody>
          <a:bodyPr/>
          <a:lstStyle/>
          <a:p>
            <a:endParaRPr lang="gl-ES"/>
          </a:p>
        </p:txBody>
      </p:sp>
      <p:sp>
        <p:nvSpPr>
          <p:cNvPr id="19" name="Text 15"/>
          <p:cNvSpPr/>
          <p:nvPr/>
        </p:nvSpPr>
        <p:spPr>
          <a:xfrm>
            <a:off x="819804" y="4952365"/>
            <a:ext cx="5713993" cy="2278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171450" indent="-171450">
              <a:lnSpc>
                <a:spcPts val="1800"/>
              </a:lnSpc>
              <a:buFont typeface="Wingdings"/>
              <a:buChar char="v"/>
            </a:pPr>
            <a:r>
              <a:rPr lang="en-US" sz="1200" dirty="0" err="1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Axudas</a:t>
            </a:r>
            <a:r>
              <a:rPr lang="en-US" sz="1200" dirty="0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 para </a:t>
            </a:r>
            <a:r>
              <a:rPr lang="en-US" sz="1200" dirty="0" err="1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contribuír</a:t>
            </a:r>
            <a:r>
              <a:rPr lang="en-US" sz="1200" dirty="0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 a </a:t>
            </a:r>
            <a:r>
              <a:rPr lang="en-US" sz="1200" dirty="0" err="1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sufragar</a:t>
            </a:r>
            <a:r>
              <a:rPr lang="en-US" sz="1200" dirty="0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gastos</a:t>
            </a:r>
            <a:r>
              <a:rPr lang="en-US" sz="1200" dirty="0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derivados</a:t>
            </a:r>
            <a:r>
              <a:rPr lang="en-US" sz="1200" dirty="0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 da </a:t>
            </a:r>
            <a:r>
              <a:rPr lang="en-US" sz="1200" dirty="0" err="1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mobilidade</a:t>
            </a:r>
            <a:r>
              <a:rPr lang="en-US" sz="1200" dirty="0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, non para </a:t>
            </a:r>
            <a:r>
              <a:rPr lang="en-US" sz="1200" dirty="0" err="1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cubrir</a:t>
            </a:r>
            <a:r>
              <a:rPr lang="en-US" sz="1200" dirty="0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 a </a:t>
            </a:r>
            <a:r>
              <a:rPr lang="en-US" sz="1200" dirty="0" err="1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totalidade</a:t>
            </a:r>
            <a:r>
              <a:rPr lang="en-US" sz="1200" dirty="0">
                <a:solidFill>
                  <a:srgbClr val="000000"/>
                </a:solidFill>
                <a:latin typeface="Manrope"/>
                <a:ea typeface="Manrope" pitchFamily="34" charset="-122"/>
                <a:cs typeface="Manrope" pitchFamily="34" charset="-120"/>
              </a:rPr>
              <a:t> dos custos.</a:t>
            </a:r>
            <a:r>
              <a:rPr lang="en-US" sz="1200" dirty="0">
                <a:latin typeface="Manrope" pitchFamily="34" charset="0"/>
                <a:ea typeface="Manrope" pitchFamily="34" charset="-122"/>
                <a:cs typeface="Manrope" pitchFamily="34" charset="-120"/>
              </a:rPr>
              <a:t/>
            </a:r>
            <a:br>
              <a:rPr lang="en-US" sz="1200" dirty="0">
                <a:latin typeface="Manrope" pitchFamily="34" charset="0"/>
                <a:ea typeface="Manrope" pitchFamily="34" charset="-122"/>
                <a:cs typeface="Manrope" pitchFamily="34" charset="-120"/>
              </a:rPr>
            </a:br>
            <a:endParaRPr lang="en-US" sz="1200" dirty="0">
              <a:solidFill>
                <a:srgbClr val="000000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171450" indent="-171450" algn="l">
              <a:lnSpc>
                <a:spcPts val="1800"/>
              </a:lnSpc>
              <a:buFont typeface="Wingdings"/>
              <a:buChar char="v"/>
            </a:pPr>
            <a:r>
              <a:rPr lang="en-US" sz="1200" u="sng" dirty="0" err="1">
                <a:solidFill>
                  <a:srgbClr val="000000"/>
                </a:solidFill>
                <a:latin typeface="Manrope"/>
              </a:rPr>
              <a:t>Ingreso</a:t>
            </a:r>
            <a:r>
              <a:rPr lang="en-US" sz="1200" dirty="0">
                <a:solidFill>
                  <a:srgbClr val="000000"/>
                </a:solidFill>
                <a:latin typeface="Manrope"/>
              </a:rPr>
              <a:t> nun </a:t>
            </a:r>
            <a:r>
              <a:rPr lang="en-US" sz="1200" dirty="0" err="1">
                <a:solidFill>
                  <a:srgbClr val="000000"/>
                </a:solidFill>
                <a:latin typeface="Manrope"/>
              </a:rPr>
              <a:t>único</a:t>
            </a:r>
            <a:r>
              <a:rPr lang="en-US" sz="1200" dirty="0">
                <a:solidFill>
                  <a:srgbClr val="000000"/>
                </a:solidFill>
                <a:latin typeface="Manrope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anrope"/>
              </a:rPr>
              <a:t>pago</a:t>
            </a:r>
            <a:r>
              <a:rPr lang="en-US" sz="1200" dirty="0">
                <a:solidFill>
                  <a:srgbClr val="000000"/>
                </a:solidFill>
                <a:latin typeface="Manrope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anrope"/>
              </a:rPr>
              <a:t>inicial</a:t>
            </a:r>
            <a:r>
              <a:rPr lang="en-US" sz="1200" dirty="0">
                <a:solidFill>
                  <a:srgbClr val="000000"/>
                </a:solidFill>
                <a:latin typeface="Manrope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anrope"/>
              </a:rPr>
              <a:t>ou</a:t>
            </a:r>
            <a:r>
              <a:rPr lang="en-US" sz="1200" dirty="0">
                <a:solidFill>
                  <a:srgbClr val="000000"/>
                </a:solidFill>
                <a:latin typeface="Manrope"/>
              </a:rPr>
              <a:t> en </a:t>
            </a:r>
            <a:r>
              <a:rPr lang="en-US" sz="1200" dirty="0" err="1">
                <a:solidFill>
                  <a:srgbClr val="000000"/>
                </a:solidFill>
                <a:latin typeface="Manrope"/>
              </a:rPr>
              <a:t>dous</a:t>
            </a:r>
            <a:r>
              <a:rPr lang="en-US" sz="1200" dirty="0">
                <a:solidFill>
                  <a:srgbClr val="000000"/>
                </a:solidFill>
                <a:latin typeface="Manrope"/>
              </a:rPr>
              <a:t>(80% </a:t>
            </a:r>
            <a:r>
              <a:rPr lang="en-US" sz="1200" dirty="0" err="1">
                <a:solidFill>
                  <a:srgbClr val="000000"/>
                </a:solidFill>
                <a:latin typeface="Manrope"/>
              </a:rPr>
              <a:t>ao</a:t>
            </a:r>
            <a:r>
              <a:rPr lang="en-US" sz="1200" dirty="0">
                <a:solidFill>
                  <a:srgbClr val="000000"/>
                </a:solidFill>
                <a:latin typeface="Manrope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Manrope"/>
              </a:rPr>
              <a:t>inicio</a:t>
            </a:r>
            <a:r>
              <a:rPr lang="en-US" sz="1200" dirty="0">
                <a:solidFill>
                  <a:srgbClr val="000000"/>
                </a:solidFill>
                <a:latin typeface="Manrope"/>
              </a:rPr>
              <a:t> e 20% </a:t>
            </a:r>
            <a:r>
              <a:rPr lang="en-US" sz="1200" dirty="0" err="1">
                <a:solidFill>
                  <a:srgbClr val="000000"/>
                </a:solidFill>
                <a:latin typeface="Manrope"/>
              </a:rPr>
              <a:t>ao</a:t>
            </a:r>
            <a:r>
              <a:rPr lang="en-US" sz="1200" dirty="0">
                <a:solidFill>
                  <a:srgbClr val="000000"/>
                </a:solidFill>
                <a:latin typeface="Manrope"/>
              </a:rPr>
              <a:t> final, </a:t>
            </a:r>
            <a:r>
              <a:rPr lang="en-US" sz="1200" dirty="0" err="1">
                <a:solidFill>
                  <a:srgbClr val="000000"/>
                </a:solidFill>
                <a:latin typeface="Manrope"/>
              </a:rPr>
              <a:t>segundo</a:t>
            </a:r>
            <a:r>
              <a:rPr lang="en-US" sz="1200" dirty="0">
                <a:solidFill>
                  <a:srgbClr val="000000"/>
                </a:solidFill>
                <a:latin typeface="Manrope"/>
              </a:rPr>
              <a:t> as </a:t>
            </a:r>
            <a:r>
              <a:rPr lang="en-US" sz="1200" dirty="0" err="1">
                <a:solidFill>
                  <a:srgbClr val="000000"/>
                </a:solidFill>
                <a:latin typeface="Manrope"/>
              </a:rPr>
              <a:t>condicións</a:t>
            </a:r>
            <a:r>
              <a:rPr lang="en-US" sz="1200" dirty="0">
                <a:solidFill>
                  <a:srgbClr val="000000"/>
                </a:solidFill>
                <a:latin typeface="Manrope"/>
              </a:rPr>
              <a:t> do Programa E+ á USC</a:t>
            </a:r>
            <a:endParaRPr lang="en-US" sz="1200" dirty="0">
              <a:latin typeface="Manrope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4" name="Shape 2">
            <a:extLst>
              <a:ext uri="{FF2B5EF4-FFF2-40B4-BE49-F238E27FC236}">
                <a16:creationId xmlns:a16="http://schemas.microsoft.com/office/drawing/2014/main" id="{DD502BAC-C262-5D9A-4477-F4D4C39509F6}"/>
              </a:ext>
            </a:extLst>
          </p:cNvPr>
          <p:cNvSpPr/>
          <p:nvPr/>
        </p:nvSpPr>
        <p:spPr>
          <a:xfrm>
            <a:off x="762607" y="6279802"/>
            <a:ext cx="5778424" cy="923022"/>
          </a:xfrm>
          <a:prstGeom prst="roundRect">
            <a:avLst>
              <a:gd name="adj" fmla="val 14117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6606A13-4D8E-FCB8-6A10-68210C1D00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830713"/>
              </p:ext>
            </p:extLst>
          </p:nvPr>
        </p:nvGraphicFramePr>
        <p:xfrm>
          <a:off x="757587" y="1551571"/>
          <a:ext cx="13042825" cy="2991441"/>
        </p:xfrm>
        <a:graphic>
          <a:graphicData uri="http://schemas.openxmlformats.org/drawingml/2006/table">
            <a:tbl>
              <a:tblPr/>
              <a:tblGrid>
                <a:gridCol w="5815382">
                  <a:extLst>
                    <a:ext uri="{9D8B030D-6E8A-4147-A177-3AD203B41FA5}">
                      <a16:colId xmlns:a16="http://schemas.microsoft.com/office/drawing/2014/main" val="479656956"/>
                    </a:ext>
                  </a:extLst>
                </a:gridCol>
                <a:gridCol w="3814138">
                  <a:extLst>
                    <a:ext uri="{9D8B030D-6E8A-4147-A177-3AD203B41FA5}">
                      <a16:colId xmlns:a16="http://schemas.microsoft.com/office/drawing/2014/main" val="2233469089"/>
                    </a:ext>
                  </a:extLst>
                </a:gridCol>
                <a:gridCol w="3413305">
                  <a:extLst>
                    <a:ext uri="{9D8B030D-6E8A-4147-A177-3AD203B41FA5}">
                      <a16:colId xmlns:a16="http://schemas.microsoft.com/office/drawing/2014/main" val="4161841586"/>
                    </a:ext>
                  </a:extLst>
                </a:gridCol>
              </a:tblGrid>
              <a:tr h="616147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  <a:buNone/>
                      </a:pPr>
                      <a:r>
                        <a:rPr lang="es-ES" sz="1200" b="1" i="0" dirty="0">
                          <a:solidFill>
                            <a:schemeClr val="bg1"/>
                          </a:solidFill>
                          <a:effectLst/>
                          <a:latin typeface="Manrope" panose="020B0604020202020204" charset="0"/>
                        </a:rPr>
                        <a:t>GRUPO DE PAÍSES DE DESTINO​</a:t>
                      </a:r>
                      <a:endParaRPr lang="es-ES" b="1" i="0" dirty="0">
                        <a:solidFill>
                          <a:schemeClr val="bg1"/>
                        </a:solidFill>
                        <a:effectLst/>
                        <a:latin typeface="Manrope" panose="020B060402020202020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  <a:buNone/>
                      </a:pPr>
                      <a:r>
                        <a:rPr lang="es-ES" sz="1200" b="0" i="0" dirty="0" err="1">
                          <a:solidFill>
                            <a:schemeClr val="bg1"/>
                          </a:solidFill>
                          <a:effectLst/>
                          <a:latin typeface="Manrope" panose="020B0604020202020204" charset="0"/>
                        </a:rPr>
                        <a:t>Axuda</a:t>
                      </a:r>
                      <a:r>
                        <a:rPr lang="es-ES" sz="1200" b="0" i="0" dirty="0">
                          <a:solidFill>
                            <a:schemeClr val="bg1"/>
                          </a:solidFill>
                          <a:effectLst/>
                          <a:latin typeface="Manrope" panose="020B0604020202020204" charset="0"/>
                        </a:rPr>
                        <a:t> ordinaria​</a:t>
                      </a:r>
                      <a:endParaRPr lang="es-ES" b="0" i="0" dirty="0">
                        <a:solidFill>
                          <a:schemeClr val="bg1"/>
                        </a:solidFill>
                        <a:effectLst/>
                        <a:latin typeface="Manrope" panose="020B060402020202020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  <a:buNone/>
                      </a:pPr>
                      <a:r>
                        <a:rPr lang="es-ES" sz="1200" b="0" i="0" dirty="0" err="1">
                          <a:solidFill>
                            <a:schemeClr val="bg1"/>
                          </a:solidFill>
                          <a:effectLst/>
                          <a:latin typeface="Manrope" panose="020B0604020202020204" charset="0"/>
                        </a:rPr>
                        <a:t>Axuda</a:t>
                      </a:r>
                      <a:r>
                        <a:rPr lang="es-ES" sz="1200" b="0" i="0" dirty="0">
                          <a:solidFill>
                            <a:schemeClr val="bg1"/>
                          </a:solidFill>
                          <a:effectLst/>
                          <a:latin typeface="Manrope" panose="020B0604020202020204" charset="0"/>
                        </a:rPr>
                        <a:t> para estudantado con menos oportunidades​ (250€/mes)</a:t>
                      </a:r>
                      <a:endParaRPr lang="es-ES" b="0" i="0" dirty="0">
                        <a:solidFill>
                          <a:schemeClr val="bg1"/>
                        </a:solidFill>
                        <a:effectLst/>
                        <a:latin typeface="Manrope" panose="020B060402020202020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05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90676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  <a:buNone/>
                      </a:pPr>
                      <a:r>
                        <a:rPr lang="pt-BR" sz="1200" b="1" i="0" dirty="0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GRUPO 1: </a:t>
                      </a:r>
                      <a:r>
                        <a:rPr lang="pt-BR" sz="1200" b="1" i="0" dirty="0" err="1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Alemaña</a:t>
                      </a:r>
                      <a:r>
                        <a:rPr lang="pt-BR" sz="1200" b="1" i="0" dirty="0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, </a:t>
                      </a:r>
                      <a:r>
                        <a:rPr lang="pt-BR" sz="1200" b="1" i="0" dirty="0" err="1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Austria</a:t>
                      </a:r>
                      <a:r>
                        <a:rPr lang="pt-BR" sz="1200" b="1" i="0" dirty="0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, </a:t>
                      </a:r>
                      <a:r>
                        <a:rPr lang="pt-BR" sz="1200" b="1" i="0" dirty="0" err="1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Bélxica</a:t>
                      </a:r>
                      <a:r>
                        <a:rPr lang="pt-BR" sz="1200" b="1" i="0" dirty="0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, Dinamarca, </a:t>
                      </a:r>
                      <a:r>
                        <a:rPr lang="pt-BR" sz="1200" b="1" i="0" dirty="0" err="1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Finlandia</a:t>
                      </a:r>
                      <a:r>
                        <a:rPr lang="pt-BR" sz="1200" b="1" i="0" dirty="0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, Francia, Irlanda, </a:t>
                      </a:r>
                      <a:r>
                        <a:rPr lang="pt-BR" sz="1200" b="1" i="0" dirty="0" err="1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Islandia</a:t>
                      </a:r>
                      <a:r>
                        <a:rPr lang="pt-BR" sz="1200" b="1" i="0" dirty="0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, </a:t>
                      </a:r>
                      <a:r>
                        <a:rPr lang="pt-BR" sz="1200" b="1" i="0" dirty="0" err="1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Italia</a:t>
                      </a:r>
                      <a:r>
                        <a:rPr lang="pt-BR" sz="1200" b="1" i="0" dirty="0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, Liechtenstein, Luxemburgo, Noruega, Países Baixos, Reino Unido, </a:t>
                      </a:r>
                      <a:r>
                        <a:rPr lang="pt-BR" sz="1200" b="1" i="0" dirty="0" err="1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Suecia</a:t>
                      </a:r>
                      <a:r>
                        <a:rPr lang="pt-BR" sz="1200" b="1" i="0" dirty="0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, </a:t>
                      </a:r>
                      <a:r>
                        <a:rPr lang="pt-BR" sz="1200" b="1" i="0" dirty="0" err="1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Suiza</a:t>
                      </a:r>
                      <a:endParaRPr lang="pt-BR" b="1" i="0" dirty="0">
                        <a:solidFill>
                          <a:schemeClr val="tx1"/>
                        </a:solidFill>
                        <a:effectLst/>
                        <a:latin typeface="Manrope" panose="020B060402020202020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7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350 €/mes​</a:t>
                      </a:r>
                      <a:endParaRPr lang="es-ES" b="0" i="0" dirty="0">
                        <a:solidFill>
                          <a:srgbClr val="000000"/>
                        </a:solidFill>
                        <a:effectLst/>
                        <a:latin typeface="Manrope" panose="020B060402020202020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600 €/mes​</a:t>
                      </a:r>
                      <a:endParaRPr lang="es-ES" b="0" i="0" dirty="0">
                        <a:solidFill>
                          <a:srgbClr val="000000"/>
                        </a:solidFill>
                        <a:effectLst/>
                        <a:latin typeface="Manrope" panose="020B060402020202020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4657"/>
                  </a:ext>
                </a:extLst>
              </a:tr>
              <a:tr h="759022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  <a:buNone/>
                      </a:pPr>
                      <a:r>
                        <a:rPr lang="es-ES" sz="1200" b="1" i="0" dirty="0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GRUPO 2: Chequia, Chipre, Eslovaquia, Eslovenia, Estonia, Grecia, Letonia, Malta, Portugal.​</a:t>
                      </a:r>
                      <a:endParaRPr lang="es-ES" b="1" i="0" dirty="0">
                        <a:solidFill>
                          <a:schemeClr val="tx1"/>
                        </a:solidFill>
                        <a:effectLst/>
                        <a:latin typeface="Manrope" panose="020B060402020202020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7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300 €/mes​</a:t>
                      </a:r>
                      <a:endParaRPr lang="es-ES" b="0" i="0" dirty="0">
                        <a:solidFill>
                          <a:srgbClr val="000000"/>
                        </a:solidFill>
                        <a:effectLst/>
                        <a:latin typeface="Manrope" panose="020B060402020202020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550 €/mes​</a:t>
                      </a:r>
                      <a:endParaRPr lang="es-ES" b="0" i="0" dirty="0">
                        <a:solidFill>
                          <a:srgbClr val="000000"/>
                        </a:solidFill>
                        <a:effectLst/>
                        <a:latin typeface="Manrope" panose="020B060402020202020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381196"/>
                  </a:ext>
                </a:extLst>
              </a:tr>
              <a:tr h="759022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  <a:buNone/>
                      </a:pPr>
                      <a:r>
                        <a:rPr lang="es-ES" sz="1200" b="1" i="0" dirty="0">
                          <a:solidFill>
                            <a:schemeClr val="tx1"/>
                          </a:solidFill>
                          <a:effectLst/>
                          <a:latin typeface="Manrope" panose="020B0604020202020204" charset="0"/>
                        </a:rPr>
                        <a:t>GRUPO 3: Bulgaria, Croacia, Hungría, Lituania, Macedonia do Norte, Polonia, Romanía, Serbia, Turquía.​</a:t>
                      </a:r>
                      <a:endParaRPr lang="es-ES" b="1" i="0" dirty="0">
                        <a:solidFill>
                          <a:schemeClr val="tx1"/>
                        </a:solidFill>
                        <a:effectLst/>
                        <a:latin typeface="Manrope" panose="020B060402020202020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E7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250 €/mes​</a:t>
                      </a:r>
                      <a:endParaRPr lang="es-ES" b="0" i="0" dirty="0">
                        <a:solidFill>
                          <a:srgbClr val="000000"/>
                        </a:solidFill>
                        <a:effectLst/>
                        <a:latin typeface="Manrope" panose="020B060402020202020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200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500 €/mes​</a:t>
                      </a:r>
                      <a:endParaRPr lang="es-ES" b="0" i="0" dirty="0">
                        <a:solidFill>
                          <a:srgbClr val="000000"/>
                        </a:solidFill>
                        <a:effectLst/>
                        <a:latin typeface="Manrope" panose="020B060402020202020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709683"/>
                  </a:ext>
                </a:extLst>
              </a:tr>
            </a:tbl>
          </a:graphicData>
        </a:graphic>
      </p:graphicFrame>
      <p:graphicFrame>
        <p:nvGraphicFramePr>
          <p:cNvPr id="25" name="Táboa 22">
            <a:extLst>
              <a:ext uri="{FF2B5EF4-FFF2-40B4-BE49-F238E27FC236}">
                <a16:creationId xmlns:a16="http://schemas.microsoft.com/office/drawing/2014/main" id="{6B14D408-8192-7FF1-5A61-C53715219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66587"/>
              </p:ext>
            </p:extLst>
          </p:nvPr>
        </p:nvGraphicFramePr>
        <p:xfrm>
          <a:off x="6988628" y="4683770"/>
          <a:ext cx="6811784" cy="24754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81325">
                  <a:extLst>
                    <a:ext uri="{9D8B030D-6E8A-4147-A177-3AD203B41FA5}">
                      <a16:colId xmlns:a16="http://schemas.microsoft.com/office/drawing/2014/main" val="1865210959"/>
                    </a:ext>
                  </a:extLst>
                </a:gridCol>
                <a:gridCol w="2131951">
                  <a:extLst>
                    <a:ext uri="{9D8B030D-6E8A-4147-A177-3AD203B41FA5}">
                      <a16:colId xmlns:a16="http://schemas.microsoft.com/office/drawing/2014/main" val="4272412964"/>
                    </a:ext>
                  </a:extLst>
                </a:gridCol>
                <a:gridCol w="2398508">
                  <a:extLst>
                    <a:ext uri="{9D8B030D-6E8A-4147-A177-3AD203B41FA5}">
                      <a16:colId xmlns:a16="http://schemas.microsoft.com/office/drawing/2014/main" val="843373690"/>
                    </a:ext>
                  </a:extLst>
                </a:gridCol>
              </a:tblGrid>
              <a:tr h="447218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1" i="0" dirty="0">
                          <a:solidFill>
                            <a:srgbClr val="FFFFFF"/>
                          </a:solidFill>
                          <a:effectLst/>
                          <a:latin typeface="Manrope" panose="020B0604020202020204" charset="0"/>
                        </a:rPr>
                        <a:t>Distancia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1" i="0" err="1">
                          <a:solidFill>
                            <a:srgbClr val="FFFFFF"/>
                          </a:solidFill>
                          <a:effectLst/>
                          <a:latin typeface="Manrope"/>
                        </a:rPr>
                        <a:t>Viaxe</a:t>
                      </a:r>
                      <a:r>
                        <a:rPr lang="es-ES" sz="1200" b="1" i="0" dirty="0">
                          <a:solidFill>
                            <a:srgbClr val="FFFFFF"/>
                          </a:solidFill>
                          <a:effectLst/>
                          <a:latin typeface="Manrope"/>
                        </a:rPr>
                        <a:t> estándar (por participante)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1" i="0" dirty="0" err="1">
                          <a:solidFill>
                            <a:srgbClr val="FFFFFF"/>
                          </a:solidFill>
                          <a:effectLst/>
                          <a:latin typeface="Manrope"/>
                        </a:rPr>
                        <a:t>Viaxe</a:t>
                      </a:r>
                      <a:r>
                        <a:rPr lang="es-ES" sz="1200" b="1" i="0" dirty="0">
                          <a:solidFill>
                            <a:srgbClr val="FFFFFF"/>
                          </a:solidFill>
                          <a:effectLst/>
                          <a:latin typeface="Manrope"/>
                        </a:rPr>
                        <a:t> </a:t>
                      </a:r>
                      <a:r>
                        <a:rPr lang="es-ES" sz="1200" b="1" i="0" dirty="0" err="1">
                          <a:solidFill>
                            <a:srgbClr val="FFFFFF"/>
                          </a:solidFill>
                          <a:effectLst/>
                          <a:latin typeface="Manrope"/>
                        </a:rPr>
                        <a:t>ecolóxica</a:t>
                      </a:r>
                      <a:r>
                        <a:rPr lang="es-ES" sz="1200" b="1" i="0" dirty="0">
                          <a:solidFill>
                            <a:srgbClr val="FFFFFF"/>
                          </a:solidFill>
                          <a:effectLst/>
                          <a:latin typeface="Manrope"/>
                        </a:rPr>
                        <a:t> (tren, bus)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484005"/>
                  </a:ext>
                </a:extLst>
              </a:tr>
              <a:tr h="22971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Entre 10 e 99 km: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28 €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56 €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8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329355"/>
                  </a:ext>
                </a:extLst>
              </a:tr>
              <a:tr h="22971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/>
                        </a:rPr>
                        <a:t>Entre 100 e 499 km: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211 €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285 €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533867"/>
                  </a:ext>
                </a:extLst>
              </a:tr>
              <a:tr h="22971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/>
                        </a:rPr>
                        <a:t>Entre 500 e 1.999 km: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309 €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417 €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611767"/>
                  </a:ext>
                </a:extLst>
              </a:tr>
              <a:tr h="22971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/>
                        </a:rPr>
                        <a:t>Entre 2 000 e 2.999 km: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395 €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535 €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338975"/>
                  </a:ext>
                </a:extLst>
              </a:tr>
              <a:tr h="22971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/>
                        </a:rPr>
                        <a:t>Entre 3 000 e 3.999 km: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/>
                        </a:rPr>
                        <a:t>580 €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785 €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423418"/>
                  </a:ext>
                </a:extLst>
              </a:tr>
              <a:tr h="22971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/>
                        </a:rPr>
                        <a:t>Entre 4 000 e 7.999 km: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/>
                        </a:rPr>
                        <a:t>1.188 €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1.188 €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170025"/>
                  </a:ext>
                </a:extLst>
              </a:tr>
              <a:tr h="22971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/>
                        </a:rPr>
                        <a:t>8.000 km </a:t>
                      </a:r>
                      <a:r>
                        <a:rPr lang="es-ES" sz="1200" b="0" i="0" dirty="0" err="1">
                          <a:solidFill>
                            <a:srgbClr val="000000"/>
                          </a:solidFill>
                          <a:effectLst/>
                          <a:latin typeface="Manrope"/>
                        </a:rPr>
                        <a:t>ou</a:t>
                      </a: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/>
                        </a:rPr>
                        <a:t> </a:t>
                      </a:r>
                      <a:r>
                        <a:rPr lang="es-ES" sz="1200" b="0" i="0" dirty="0" err="1">
                          <a:solidFill>
                            <a:srgbClr val="000000"/>
                          </a:solidFill>
                          <a:effectLst/>
                          <a:latin typeface="Manrope"/>
                        </a:rPr>
                        <a:t>máis</a:t>
                      </a: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/>
                        </a:rPr>
                        <a:t>: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/>
                        </a:rPr>
                        <a:t>1.735 €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75"/>
                        </a:lnSpc>
                        <a:buNone/>
                      </a:pPr>
                      <a:r>
                        <a:rPr lang="es-ES" sz="1200" b="0" i="0" dirty="0">
                          <a:solidFill>
                            <a:srgbClr val="000000"/>
                          </a:solidFill>
                          <a:effectLst/>
                          <a:latin typeface="Manrope" panose="020B0604020202020204" charset="0"/>
                        </a:rPr>
                        <a:t>1.735 €</a:t>
                      </a:r>
                    </a:p>
                  </a:txBody>
                  <a:tcPr marL="38176" marR="38176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474994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F540C4BC-2F69-A4FB-A8F7-EA731C3CF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2305" y="7304453"/>
            <a:ext cx="3209524" cy="81904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0B28E67-96E6-6881-3EFD-41C01058B790}"/>
              </a:ext>
            </a:extLst>
          </p:cNvPr>
          <p:cNvSpPr txBox="1"/>
          <p:nvPr/>
        </p:nvSpPr>
        <p:spPr>
          <a:xfrm>
            <a:off x="959554" y="6279802"/>
            <a:ext cx="5667023" cy="1064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B6E8C"/>
                </a:solidFill>
                <a:latin typeface="Manrope"/>
              </a:rPr>
              <a:t>A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distancia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calcúlase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empregando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a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calculadora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de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distancias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da UE</a:t>
            </a:r>
          </a:p>
          <a:p>
            <a:endParaRPr lang="en-US" sz="1200" dirty="0">
              <a:solidFill>
                <a:srgbClr val="5B6E8C"/>
              </a:solidFill>
              <a:latin typeface="Manrope"/>
            </a:endParaRPr>
          </a:p>
          <a:p>
            <a:r>
              <a:rPr lang="en-US" sz="1200" dirty="0">
                <a:solidFill>
                  <a:srgbClr val="5B6E8C"/>
                </a:solidFill>
                <a:latin typeface="Manrope"/>
                <a:hlinkClick r:id="rId4"/>
              </a:rPr>
              <a:t>https://erasmus-plus.ec.europa.eu/es/resources-and-tools/distance-calculator </a:t>
            </a:r>
            <a:endParaRPr lang="en-US" sz="1200" dirty="0">
              <a:solidFill>
                <a:srgbClr val="5B6E8C"/>
              </a:solidFill>
              <a:latin typeface="Manrope"/>
            </a:endParaRPr>
          </a:p>
          <a:p>
            <a:pPr>
              <a:lnSpc>
                <a:spcPts val="1800"/>
              </a:lnSpc>
            </a:pPr>
            <a:endParaRPr lang="en-US" sz="1800" dirty="0">
              <a:solidFill>
                <a:srgbClr val="5B6E8C"/>
              </a:solidFill>
              <a:latin typeface="Manrop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21362" y="330994"/>
            <a:ext cx="7803494" cy="376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50"/>
              </a:lnSpc>
            </a:pPr>
            <a:r>
              <a:rPr lang="en-US" sz="2350" dirty="0" err="1">
                <a:solidFill>
                  <a:srgbClr val="5B6E8C"/>
                </a:solidFill>
                <a:latin typeface="Alexandria Medium"/>
                <a:cs typeface="Alexandria Medium"/>
              </a:rPr>
              <a:t>Axuda</a:t>
            </a:r>
            <a:r>
              <a:rPr lang="en-US" sz="2350" dirty="0">
                <a:solidFill>
                  <a:srgbClr val="5B6E8C"/>
                </a:solidFill>
                <a:latin typeface="Alexandria Medium"/>
                <a:cs typeface="Alexandria Medium"/>
              </a:rPr>
              <a:t> </a:t>
            </a:r>
            <a:r>
              <a:rPr lang="en-US" sz="2350" dirty="0" err="1">
                <a:solidFill>
                  <a:srgbClr val="5B6E8C"/>
                </a:solidFill>
                <a:latin typeface="Alexandria Medium"/>
                <a:cs typeface="Alexandria Medium"/>
              </a:rPr>
              <a:t>por</a:t>
            </a:r>
            <a:r>
              <a:rPr lang="en-US" sz="2350" dirty="0">
                <a:solidFill>
                  <a:srgbClr val="5B6E8C"/>
                </a:solidFill>
                <a:latin typeface="Alexandria Medium"/>
                <a:cs typeface="Alexandria Medium"/>
              </a:rPr>
              <a:t> </a:t>
            </a:r>
            <a:r>
              <a:rPr lang="en-US" sz="2350" dirty="0" err="1">
                <a:solidFill>
                  <a:srgbClr val="5B6E8C"/>
                </a:solidFill>
                <a:latin typeface="Alexandria Medium"/>
                <a:cs typeface="Alexandria Medium"/>
              </a:rPr>
              <a:t>menos</a:t>
            </a:r>
            <a:r>
              <a:rPr lang="en-US" sz="2350" dirty="0">
                <a:solidFill>
                  <a:srgbClr val="5B6E8C"/>
                </a:solidFill>
                <a:latin typeface="Alexandria Medium"/>
                <a:cs typeface="Alexandria Medium"/>
              </a:rPr>
              <a:t> </a:t>
            </a:r>
            <a:r>
              <a:rPr lang="en-US" sz="2350" dirty="0" err="1">
                <a:solidFill>
                  <a:srgbClr val="5B6E8C"/>
                </a:solidFill>
                <a:latin typeface="Alexandria Medium"/>
                <a:cs typeface="Alexandria Medium"/>
              </a:rPr>
              <a:t>oportunidades</a:t>
            </a:r>
            <a:r>
              <a:rPr lang="en-US" sz="2350" dirty="0">
                <a:solidFill>
                  <a:srgbClr val="5B6E8C"/>
                </a:solidFill>
                <a:latin typeface="Alexandria Medium"/>
                <a:cs typeface="Alexandria Medium"/>
              </a:rPr>
              <a:t> e </a:t>
            </a:r>
            <a:r>
              <a:rPr lang="en-US" sz="2350" dirty="0" err="1">
                <a:solidFill>
                  <a:srgbClr val="5B6E8C"/>
                </a:solidFill>
                <a:latin typeface="Alexandria Medium"/>
                <a:cs typeface="Alexandria Medium"/>
              </a:rPr>
              <a:t>axuda</a:t>
            </a:r>
            <a:r>
              <a:rPr lang="en-US" sz="2350" dirty="0">
                <a:solidFill>
                  <a:srgbClr val="5B6E8C"/>
                </a:solidFill>
                <a:latin typeface="Alexandria Medium"/>
                <a:cs typeface="Alexandria Medium"/>
              </a:rPr>
              <a:t> á </a:t>
            </a:r>
            <a:r>
              <a:rPr lang="en-US" sz="2350" dirty="0" err="1">
                <a:solidFill>
                  <a:srgbClr val="5B6E8C"/>
                </a:solidFill>
                <a:latin typeface="Alexandria Medium"/>
                <a:cs typeface="Alexandria Medium"/>
              </a:rPr>
              <a:t>inclusión</a:t>
            </a:r>
          </a:p>
        </p:txBody>
      </p:sp>
      <p:sp>
        <p:nvSpPr>
          <p:cNvPr id="33" name="Text 3">
            <a:extLst>
              <a:ext uri="{FF2B5EF4-FFF2-40B4-BE49-F238E27FC236}">
                <a16:creationId xmlns:a16="http://schemas.microsoft.com/office/drawing/2014/main" id="{18E96F34-B5CD-749E-D4C3-2AF2A6435E87}"/>
              </a:ext>
            </a:extLst>
          </p:cNvPr>
          <p:cNvSpPr/>
          <p:nvPr/>
        </p:nvSpPr>
        <p:spPr>
          <a:xfrm>
            <a:off x="587982" y="1619126"/>
            <a:ext cx="1793796" cy="224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Estudantado con </a:t>
            </a:r>
            <a:r>
              <a:rPr lang="en-US" sz="1400" dirty="0" err="1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menos</a:t>
            </a:r>
            <a:r>
              <a:rPr lang="en-US" sz="14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oportunidades</a:t>
            </a:r>
            <a:endParaRPr lang="en-US" sz="1400" dirty="0"/>
          </a:p>
        </p:txBody>
      </p:sp>
      <p:sp>
        <p:nvSpPr>
          <p:cNvPr id="35" name="Text 4">
            <a:extLst>
              <a:ext uri="{FF2B5EF4-FFF2-40B4-BE49-F238E27FC236}">
                <a16:creationId xmlns:a16="http://schemas.microsoft.com/office/drawing/2014/main" id="{C408BA46-2378-D8BE-B829-99713DCAA044}"/>
              </a:ext>
            </a:extLst>
          </p:cNvPr>
          <p:cNvSpPr/>
          <p:nvPr/>
        </p:nvSpPr>
        <p:spPr>
          <a:xfrm>
            <a:off x="653296" y="5873958"/>
            <a:ext cx="9028629" cy="224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1100" b="1" dirty="0">
              <a:latin typeface="Manrope"/>
            </a:endParaRPr>
          </a:p>
          <a:p>
            <a:pPr marL="171450" indent="-171450">
              <a:lnSpc>
                <a:spcPts val="1800"/>
              </a:lnSpc>
              <a:buFontTx/>
              <a:buChar char="-"/>
            </a:pPr>
            <a:endParaRPr lang="en-US" sz="1100"/>
          </a:p>
          <a:p>
            <a:pPr marL="171450" indent="-171450">
              <a:lnSpc>
                <a:spcPts val="1800"/>
              </a:lnSpc>
              <a:buFontTx/>
              <a:buChar char="-"/>
            </a:pPr>
            <a:endParaRPr lang="en-US" sz="1100" b="1">
              <a:solidFill>
                <a:srgbClr val="000000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</p:txBody>
      </p:sp>
      <p:sp>
        <p:nvSpPr>
          <p:cNvPr id="39" name="Text 3">
            <a:extLst>
              <a:ext uri="{FF2B5EF4-FFF2-40B4-BE49-F238E27FC236}">
                <a16:creationId xmlns:a16="http://schemas.microsoft.com/office/drawing/2014/main" id="{B97E1184-0478-D3B2-69E9-788E7AC6B775}"/>
              </a:ext>
            </a:extLst>
          </p:cNvPr>
          <p:cNvSpPr/>
          <p:nvPr/>
        </p:nvSpPr>
        <p:spPr>
          <a:xfrm>
            <a:off x="588860" y="3799096"/>
            <a:ext cx="1793796" cy="224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400" dirty="0" err="1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Axuda</a:t>
            </a:r>
            <a:r>
              <a:rPr lang="en-US" sz="14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á </a:t>
            </a:r>
            <a:r>
              <a:rPr lang="en-US" sz="1400" dirty="0" err="1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inclusión</a:t>
            </a:r>
            <a:endParaRPr lang="en-US" sz="1400" dirty="0"/>
          </a:p>
        </p:txBody>
      </p:sp>
      <p:sp>
        <p:nvSpPr>
          <p:cNvPr id="40" name="Text 4">
            <a:extLst>
              <a:ext uri="{FF2B5EF4-FFF2-40B4-BE49-F238E27FC236}">
                <a16:creationId xmlns:a16="http://schemas.microsoft.com/office/drawing/2014/main" id="{09804929-E41B-57BF-4D49-7C78ECE4FF9E}"/>
              </a:ext>
            </a:extLst>
          </p:cNvPr>
          <p:cNvSpPr/>
          <p:nvPr/>
        </p:nvSpPr>
        <p:spPr>
          <a:xfrm>
            <a:off x="654175" y="4299172"/>
            <a:ext cx="7035310" cy="539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Se 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se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require de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asistencia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específica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por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discapacidade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(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acompañamento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,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medios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específicos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de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accesibilidade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...)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pode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solicitarse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 a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través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da USC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ao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Programa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 E+</a:t>
            </a:r>
          </a:p>
          <a:p>
            <a:pPr marL="171450" indent="-171450">
              <a:lnSpc>
                <a:spcPts val="1800"/>
              </a:lnSpc>
              <a:buFontTx/>
              <a:buChar char="-"/>
            </a:pPr>
            <a:endParaRPr lang="en-US" sz="1100" dirty="0">
              <a:solidFill>
                <a:srgbClr val="5B6E8C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171450" indent="-171450">
              <a:lnSpc>
                <a:spcPts val="1800"/>
              </a:lnSpc>
              <a:buFontTx/>
              <a:buChar char="-"/>
            </a:pPr>
            <a:endParaRPr lang="en-US" sz="1100" b="1" dirty="0">
              <a:solidFill>
                <a:srgbClr val="000000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  <a:p>
            <a:pPr marL="0" indent="0" algn="l">
              <a:lnSpc>
                <a:spcPts val="1800"/>
              </a:lnSpc>
              <a:buNone/>
            </a:pPr>
            <a:endParaRPr lang="en-US" sz="1100" dirty="0">
              <a:solidFill>
                <a:srgbClr val="000000"/>
              </a:solidFill>
              <a:latin typeface="Manrope" pitchFamily="34" charset="0"/>
              <a:ea typeface="Manrope" pitchFamily="34" charset="-122"/>
              <a:cs typeface="Manrope" pitchFamily="34" charset="-120"/>
            </a:endParaRPr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829" y="8047"/>
            <a:ext cx="4901784" cy="8221552"/>
          </a:xfrm>
          <a:prstGeom prst="rect">
            <a:avLst/>
          </a:prstGeom>
        </p:spPr>
      </p:pic>
      <p:sp>
        <p:nvSpPr>
          <p:cNvPr id="2" name="Caixa de texto 1">
            <a:extLst>
              <a:ext uri="{FF2B5EF4-FFF2-40B4-BE49-F238E27FC236}">
                <a16:creationId xmlns:a16="http://schemas.microsoft.com/office/drawing/2014/main" id="{149A8545-804C-1BD1-7EE6-3845261A4226}"/>
              </a:ext>
            </a:extLst>
          </p:cNvPr>
          <p:cNvSpPr txBox="1"/>
          <p:nvPr/>
        </p:nvSpPr>
        <p:spPr>
          <a:xfrm>
            <a:off x="587829" y="2052735"/>
            <a:ext cx="7315200" cy="20364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ts val="1250"/>
              </a:lnSpc>
            </a:pPr>
            <a:r>
              <a:rPr lang="en-US" sz="1250" dirty="0">
                <a:solidFill>
                  <a:srgbClr val="5B6E8C"/>
                </a:solidFill>
                <a:latin typeface="Manrope"/>
              </a:rPr>
              <a:t>As </a:t>
            </a:r>
            <a:r>
              <a:rPr lang="en-US" sz="1250" dirty="0" err="1">
                <a:solidFill>
                  <a:srgbClr val="5B6E8C"/>
                </a:solidFill>
                <a:latin typeface="Manrope"/>
              </a:rPr>
              <a:t>axudas</a:t>
            </a:r>
            <a:r>
              <a:rPr lang="en-US" sz="125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/>
              </a:rPr>
              <a:t>poden</a:t>
            </a:r>
            <a:r>
              <a:rPr lang="en-US" sz="125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/>
              </a:rPr>
              <a:t>incrementarse</a:t>
            </a:r>
            <a:r>
              <a:rPr lang="en-US" sz="1250" dirty="0">
                <a:solidFill>
                  <a:srgbClr val="5B6E8C"/>
                </a:solidFill>
                <a:latin typeface="Manrope"/>
              </a:rPr>
              <a:t> en 250 €/</a:t>
            </a:r>
            <a:r>
              <a:rPr lang="en-US" sz="1250" dirty="0" err="1">
                <a:solidFill>
                  <a:srgbClr val="5B6E8C"/>
                </a:solidFill>
                <a:latin typeface="Manrope"/>
              </a:rPr>
              <a:t>mes</a:t>
            </a:r>
            <a:r>
              <a:rPr lang="en-US" sz="1250" dirty="0">
                <a:solidFill>
                  <a:srgbClr val="5B6E8C"/>
                </a:solidFill>
                <a:latin typeface="Manrope"/>
              </a:rPr>
              <a:t> se </a:t>
            </a:r>
            <a:r>
              <a:rPr lang="en-US" sz="1250" dirty="0" err="1">
                <a:solidFill>
                  <a:srgbClr val="5B6E8C"/>
                </a:solidFill>
                <a:latin typeface="Manrope"/>
              </a:rPr>
              <a:t>existe</a:t>
            </a:r>
            <a:r>
              <a:rPr lang="en-US" sz="125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/>
              </a:rPr>
              <a:t>consideración</a:t>
            </a:r>
            <a:r>
              <a:rPr lang="en-US" sz="1250" dirty="0">
                <a:solidFill>
                  <a:srgbClr val="5B6E8C"/>
                </a:solidFill>
                <a:latin typeface="Manrope"/>
              </a:rPr>
              <a:t> de </a:t>
            </a:r>
            <a:r>
              <a:rPr lang="en-US" sz="1250" dirty="0" err="1">
                <a:solidFill>
                  <a:srgbClr val="5B6E8C"/>
                </a:solidFill>
                <a:latin typeface="Manrope"/>
              </a:rPr>
              <a:t>encontrarse</a:t>
            </a:r>
            <a:r>
              <a:rPr lang="en-US" sz="125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/>
              </a:rPr>
              <a:t>nunha</a:t>
            </a:r>
            <a:r>
              <a:rPr lang="en-US" sz="125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/>
              </a:rPr>
              <a:t>situación</a:t>
            </a:r>
            <a:r>
              <a:rPr lang="en-US" sz="1250" dirty="0">
                <a:solidFill>
                  <a:srgbClr val="5B6E8C"/>
                </a:solidFill>
                <a:latin typeface="Manrope"/>
              </a:rPr>
              <a:t> de </a:t>
            </a:r>
            <a:r>
              <a:rPr lang="en-US" sz="1250" dirty="0" err="1">
                <a:solidFill>
                  <a:srgbClr val="5B6E8C"/>
                </a:solidFill>
                <a:latin typeface="Manrope"/>
              </a:rPr>
              <a:t>menores</a:t>
            </a:r>
            <a:r>
              <a:rPr lang="en-US" sz="125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/>
              </a:rPr>
              <a:t>oportunidades</a:t>
            </a:r>
            <a:r>
              <a:rPr lang="en-US" sz="1250" dirty="0">
                <a:solidFill>
                  <a:srgbClr val="5B6E8C"/>
                </a:solidFill>
                <a:latin typeface="Manrope"/>
              </a:rPr>
              <a:t>:​</a:t>
            </a:r>
          </a:p>
          <a:p>
            <a:pPr>
              <a:lnSpc>
                <a:spcPts val="1250"/>
              </a:lnSpc>
            </a:pPr>
            <a:endParaRPr lang="en-US" sz="1250" dirty="0">
              <a:solidFill>
                <a:srgbClr val="5B6E8C"/>
              </a:solidFill>
              <a:latin typeface="Manrope"/>
            </a:endParaRPr>
          </a:p>
          <a:p>
            <a:pPr marL="171450" lvl="0" indent="-171450" rtl="0">
              <a:lnSpc>
                <a:spcPts val="1250"/>
              </a:lnSpc>
              <a:buFont typeface=""/>
              <a:buChar char="-"/>
            </a:pP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Bolseiro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/a do MEC no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curso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25-26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ou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no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curso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26-27.</a:t>
            </a:r>
          </a:p>
          <a:p>
            <a:pPr marL="171450" lvl="0" indent="-171450" rtl="0">
              <a:lnSpc>
                <a:spcPts val="1250"/>
              </a:lnSpc>
              <a:buFont typeface=""/>
              <a:buChar char="-"/>
            </a:pP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Familias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numerosas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ou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monoparentais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.</a:t>
            </a:r>
          </a:p>
          <a:p>
            <a:pPr marL="171450" lvl="0" indent="-171450" rtl="0">
              <a:lnSpc>
                <a:spcPts val="1250"/>
              </a:lnSpc>
              <a:buFont typeface=""/>
              <a:buChar char="-"/>
            </a:pP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Percibir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a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unidade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familiar un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ingreso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mínimo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vital​.</a:t>
            </a:r>
          </a:p>
          <a:p>
            <a:pPr marL="171450" lvl="0" indent="-171450" rtl="0">
              <a:lnSpc>
                <a:spcPts val="1250"/>
              </a:lnSpc>
              <a:buFont typeface=""/>
              <a:buChar char="-"/>
            </a:pP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Discapacidade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do 33%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ou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superior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acreditada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.​</a:t>
            </a:r>
          </a:p>
          <a:p>
            <a:pPr marL="171450" lvl="0" indent="-171450" rtl="0">
              <a:lnSpc>
                <a:spcPts val="1250"/>
              </a:lnSpc>
              <a:buFont typeface=""/>
              <a:buChar char="-"/>
            </a:pP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Refuxiados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e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persoas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en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situación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 de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</a:rPr>
              <a:t>vulnerabilidade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</a:rPr>
              <a:t>.</a:t>
            </a:r>
          </a:p>
          <a:p>
            <a:pPr lvl="0" rtl="0">
              <a:lnSpc>
                <a:spcPts val="1250"/>
              </a:lnSpc>
            </a:pPr>
            <a:endParaRPr lang="en-US" sz="1250" dirty="0">
              <a:solidFill>
                <a:srgbClr val="5B6E8C"/>
              </a:solidFill>
              <a:latin typeface="Manrope" pitchFamily="34" charset="0"/>
            </a:endParaRPr>
          </a:p>
          <a:p>
            <a:pPr marL="171450" lvl="0" indent="-171450" rtl="0">
              <a:lnSpc>
                <a:spcPts val="1250"/>
              </a:lnSpc>
              <a:buFont typeface=""/>
              <a:buChar char="-"/>
            </a:pPr>
            <a:endParaRPr lang="en-US" sz="1250" dirty="0">
              <a:solidFill>
                <a:srgbClr val="5B6E8C"/>
              </a:solidFill>
              <a:latin typeface="Manrope" pitchFamily="34" charset="0"/>
            </a:endParaRPr>
          </a:p>
          <a:p>
            <a:pPr algn="ctr"/>
            <a:endParaRPr lang="gl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863E92-BABE-7999-127A-2E04DC19C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9" y="7133729"/>
            <a:ext cx="3209524" cy="8190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">
            <a:extLst>
              <a:ext uri="{FF2B5EF4-FFF2-40B4-BE49-F238E27FC236}">
                <a16:creationId xmlns:a16="http://schemas.microsoft.com/office/drawing/2014/main" id="{FE734C29-56BB-1930-9016-1D8FAC4D7470}"/>
              </a:ext>
            </a:extLst>
          </p:cNvPr>
          <p:cNvSpPr/>
          <p:nvPr/>
        </p:nvSpPr>
        <p:spPr>
          <a:xfrm>
            <a:off x="341324" y="6849454"/>
            <a:ext cx="5473941" cy="873421"/>
          </a:xfrm>
          <a:prstGeom prst="roundRect">
            <a:avLst>
              <a:gd name="adj" fmla="val 14117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sp>
        <p:nvSpPr>
          <p:cNvPr id="3" name="Text 0"/>
          <p:cNvSpPr/>
          <p:nvPr/>
        </p:nvSpPr>
        <p:spPr>
          <a:xfrm>
            <a:off x="6063496" y="453390"/>
            <a:ext cx="5551170" cy="515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0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Outras Axudas Dispoñibles</a:t>
            </a:r>
            <a:endParaRPr lang="en-US" sz="3200"/>
          </a:p>
        </p:txBody>
      </p:sp>
      <p:sp>
        <p:nvSpPr>
          <p:cNvPr id="4" name="Text 1"/>
          <p:cNvSpPr/>
          <p:nvPr/>
        </p:nvSpPr>
        <p:spPr>
          <a:xfrm>
            <a:off x="6063496" y="1380649"/>
            <a:ext cx="3150275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Bolsa da Xunta de Galicia</a:t>
            </a:r>
            <a:endParaRPr lang="en-US" sz="1900"/>
          </a:p>
        </p:txBody>
      </p:sp>
      <p:sp>
        <p:nvSpPr>
          <p:cNvPr id="5" name="Text 2"/>
          <p:cNvSpPr/>
          <p:nvPr/>
        </p:nvSpPr>
        <p:spPr>
          <a:xfrm>
            <a:off x="6063496" y="1854518"/>
            <a:ext cx="3793807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b="1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Requisitos</a:t>
            </a:r>
            <a:r>
              <a:rPr lang="en-US" sz="12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: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Estudantes de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Grao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Excluídas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persoas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que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vaian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 Reino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Unido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ou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Suiza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6063496" y="2530554"/>
            <a:ext cx="3793807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b="1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Convocatoria</a:t>
            </a:r>
            <a:r>
              <a:rPr lang="en-US" sz="12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: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Xaneiro-febreiro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do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curso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en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que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se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realiza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mobilidade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6063496" y="3206591"/>
            <a:ext cx="3793807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b="1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Duración</a:t>
            </a:r>
            <a:r>
              <a:rPr lang="en-US" sz="12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: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3 a 9 meses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6063496" y="3618786"/>
            <a:ext cx="3793807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b="1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Importes</a:t>
            </a:r>
            <a:r>
              <a:rPr lang="en-US" sz="12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2024-25: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6063496" y="4030980"/>
            <a:ext cx="3793807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Grupo 1: 195 €/mes</a:t>
            </a:r>
            <a:endParaRPr lang="en-US" sz="1250"/>
          </a:p>
        </p:txBody>
      </p:sp>
      <p:sp>
        <p:nvSpPr>
          <p:cNvPr id="10" name="Text 7"/>
          <p:cNvSpPr/>
          <p:nvPr/>
        </p:nvSpPr>
        <p:spPr>
          <a:xfrm>
            <a:off x="6063496" y="4352449"/>
            <a:ext cx="3793807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Grupo 2: 165 €/mes</a:t>
            </a:r>
            <a:endParaRPr lang="en-US" sz="1250"/>
          </a:p>
        </p:txBody>
      </p:sp>
      <p:sp>
        <p:nvSpPr>
          <p:cNvPr id="11" name="Text 8"/>
          <p:cNvSpPr/>
          <p:nvPr/>
        </p:nvSpPr>
        <p:spPr>
          <a:xfrm>
            <a:off x="6063496" y="4673918"/>
            <a:ext cx="3793807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Grupo 3: 125 €/mes</a:t>
            </a:r>
            <a:endParaRPr lang="en-US" sz="1250"/>
          </a:p>
        </p:txBody>
      </p:sp>
      <p:sp>
        <p:nvSpPr>
          <p:cNvPr id="12" name="Text 9"/>
          <p:cNvSpPr/>
          <p:nvPr/>
        </p:nvSpPr>
        <p:spPr>
          <a:xfrm>
            <a:off x="1062802" y="6999772"/>
            <a:ext cx="4754637" cy="661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50"/>
              </a:lnSpc>
            </a:pP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É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necesario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contar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cun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certificado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dixital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ou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DNI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electrónico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 para a solicitude da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Xunta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e a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tramitación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documentación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da USC</a:t>
            </a:r>
            <a:endParaRPr lang="en-US" sz="1200" dirty="0">
              <a:latin typeface="Manrope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267117" y="1380649"/>
            <a:ext cx="3123605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Axudas Banco Santander</a:t>
            </a:r>
            <a:endParaRPr lang="en-US" sz="1900"/>
          </a:p>
        </p:txBody>
      </p:sp>
      <p:sp>
        <p:nvSpPr>
          <p:cNvPr id="14" name="Text 11"/>
          <p:cNvSpPr/>
          <p:nvPr/>
        </p:nvSpPr>
        <p:spPr>
          <a:xfrm>
            <a:off x="10267117" y="1854518"/>
            <a:ext cx="3793807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Para o </a:t>
            </a:r>
            <a:r>
              <a:rPr lang="en-US" sz="1250" b="1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curso</a:t>
            </a:r>
            <a:r>
              <a:rPr lang="en-US" sz="12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25-26:</a:t>
            </a:r>
            <a:endParaRPr lang="en-US" sz="1250" dirty="0"/>
          </a:p>
        </p:txBody>
      </p:sp>
      <p:sp>
        <p:nvSpPr>
          <p:cNvPr id="15" name="Text 12"/>
          <p:cNvSpPr/>
          <p:nvPr/>
        </p:nvSpPr>
        <p:spPr>
          <a:xfrm>
            <a:off x="10267117" y="2266712"/>
            <a:ext cx="3793807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2 bolsas de 1.000 € (mellor expediente e discapacidade)</a:t>
            </a:r>
            <a:endParaRPr lang="en-US" sz="1250"/>
          </a:p>
        </p:txBody>
      </p:sp>
      <p:sp>
        <p:nvSpPr>
          <p:cNvPr id="16" name="Text 13"/>
          <p:cNvSpPr/>
          <p:nvPr/>
        </p:nvSpPr>
        <p:spPr>
          <a:xfrm>
            <a:off x="10267117" y="2852023"/>
            <a:ext cx="3793807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28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bolsas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1.000 € (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mellores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expedientes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)</a:t>
            </a:r>
            <a:endParaRPr lang="en-US" sz="1250" dirty="0"/>
          </a:p>
        </p:txBody>
      </p:sp>
      <p:sp>
        <p:nvSpPr>
          <p:cNvPr id="17" name="Text 14"/>
          <p:cNvSpPr/>
          <p:nvPr/>
        </p:nvSpPr>
        <p:spPr>
          <a:xfrm>
            <a:off x="10267117" y="3264218"/>
            <a:ext cx="3793807" cy="263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b="1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Prazo</a:t>
            </a:r>
            <a:r>
              <a:rPr lang="en-US" sz="125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: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Ata o 16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marzo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2026</a:t>
            </a:r>
            <a:endParaRPr lang="en-US" sz="1250" dirty="0"/>
          </a:p>
        </p:txBody>
      </p:sp>
      <p:sp>
        <p:nvSpPr>
          <p:cNvPr id="18" name="Text 15"/>
          <p:cNvSpPr/>
          <p:nvPr/>
        </p:nvSpPr>
        <p:spPr>
          <a:xfrm>
            <a:off x="10267117" y="3692843"/>
            <a:ext cx="2473404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Bolsa do MECD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0267117" y="4166711"/>
            <a:ext cx="3793807" cy="791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Podes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solicitar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bolsa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do MECD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igual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que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se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fixeses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o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curso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en España.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Tes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dereito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ás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mesmas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bolsas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  <a:endParaRPr lang="en-US" sz="1250" dirty="0"/>
          </a:p>
        </p:txBody>
      </p:sp>
      <p:sp>
        <p:nvSpPr>
          <p:cNvPr id="24" name="Text 9">
            <a:extLst>
              <a:ext uri="{FF2B5EF4-FFF2-40B4-BE49-F238E27FC236}">
                <a16:creationId xmlns:a16="http://schemas.microsoft.com/office/drawing/2014/main" id="{2BB8EF37-5FC7-28A7-83FB-974F58E27C57}"/>
              </a:ext>
            </a:extLst>
          </p:cNvPr>
          <p:cNvSpPr/>
          <p:nvPr/>
        </p:nvSpPr>
        <p:spPr>
          <a:xfrm>
            <a:off x="6063496" y="5127103"/>
            <a:ext cx="3793807" cy="421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50"/>
              </a:lnSpc>
            </a:pPr>
            <a:r>
              <a:rPr lang="en-US" sz="1250" b="1">
                <a:solidFill>
                  <a:srgbClr val="5B6E8C"/>
                </a:solidFill>
                <a:latin typeface="Manrope" pitchFamily="34" charset="0"/>
              </a:rPr>
              <a:t>Pago </a:t>
            </a:r>
            <a:r>
              <a:rPr lang="en-US" sz="1250" b="1" err="1">
                <a:solidFill>
                  <a:srgbClr val="5B6E8C"/>
                </a:solidFill>
                <a:latin typeface="Manrope" pitchFamily="34" charset="0"/>
              </a:rPr>
              <a:t>ao</a:t>
            </a:r>
            <a:r>
              <a:rPr lang="en-US" sz="1250" b="1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50" b="1" err="1">
                <a:solidFill>
                  <a:srgbClr val="5B6E8C"/>
                </a:solidFill>
                <a:latin typeface="Manrope" pitchFamily="34" charset="0"/>
              </a:rPr>
              <a:t>regreso</a:t>
            </a:r>
            <a:r>
              <a:rPr lang="en-US" sz="1250" b="1">
                <a:solidFill>
                  <a:srgbClr val="5B6E8C"/>
                </a:solidFill>
                <a:latin typeface="Manrope" pitchFamily="34" charset="0"/>
              </a:rPr>
              <a:t>, en </a:t>
            </a:r>
            <a:r>
              <a:rPr lang="en-US" sz="1250" b="1" err="1">
                <a:solidFill>
                  <a:srgbClr val="5B6E8C"/>
                </a:solidFill>
                <a:latin typeface="Manrope" pitchFamily="34" charset="0"/>
              </a:rPr>
              <a:t>verán</a:t>
            </a:r>
            <a:r>
              <a:rPr lang="en-US" sz="1250" b="1">
                <a:solidFill>
                  <a:srgbClr val="5B6E8C"/>
                </a:solidFill>
                <a:latin typeface="Manrope" pitchFamily="34" charset="0"/>
              </a:rPr>
              <a:t>.</a:t>
            </a:r>
          </a:p>
        </p:txBody>
      </p:sp>
      <p:pic>
        <p:nvPicPr>
          <p:cNvPr id="20" name="Imaxe 19" descr="https://www.xunta.gal/ficheiros/identidade-corporativa/2021/marca-principal/marca-positivo.png">
            <a:extLst>
              <a:ext uri="{FF2B5EF4-FFF2-40B4-BE49-F238E27FC236}">
                <a16:creationId xmlns:a16="http://schemas.microsoft.com/office/drawing/2014/main" id="{98B95301-7AB6-4077-60AD-1F37B246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04" y="1256642"/>
            <a:ext cx="3764262" cy="1005110"/>
          </a:xfrm>
          <a:prstGeom prst="rect">
            <a:avLst/>
          </a:prstGeom>
        </p:spPr>
      </p:pic>
      <p:sp>
        <p:nvSpPr>
          <p:cNvPr id="28" name="Shape 2">
            <a:extLst>
              <a:ext uri="{FF2B5EF4-FFF2-40B4-BE49-F238E27FC236}">
                <a16:creationId xmlns:a16="http://schemas.microsoft.com/office/drawing/2014/main" id="{56B720B1-B8A4-99EA-6AB4-A3E3090EA868}"/>
              </a:ext>
            </a:extLst>
          </p:cNvPr>
          <p:cNvSpPr/>
          <p:nvPr/>
        </p:nvSpPr>
        <p:spPr>
          <a:xfrm>
            <a:off x="315929" y="5781696"/>
            <a:ext cx="5473941" cy="873421"/>
          </a:xfrm>
          <a:prstGeom prst="roundRect">
            <a:avLst>
              <a:gd name="adj" fmla="val 14117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pt-BR" dirty="0"/>
          </a:p>
        </p:txBody>
      </p:sp>
      <p:pic>
        <p:nvPicPr>
          <p:cNvPr id="29" name="Imaxe 28" descr="Unha imaxe na que se mostra Fonte, Gráficos, logotipo, texto&#10;&#10;O contido xerado mediante IA pode ser incorrecto.">
            <a:extLst>
              <a:ext uri="{FF2B5EF4-FFF2-40B4-BE49-F238E27FC236}">
                <a16:creationId xmlns:a16="http://schemas.microsoft.com/office/drawing/2014/main" id="{86C78703-D630-1D09-EF5C-BA5EBEAF3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04" y="2881917"/>
            <a:ext cx="3728605" cy="11490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19FA1D-0063-E372-2BBD-A09A4BAD4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304" y="4629286"/>
            <a:ext cx="3764262" cy="919775"/>
          </a:xfrm>
          <a:prstGeom prst="rect">
            <a:avLst/>
          </a:prstGeom>
        </p:spPr>
      </p:pic>
      <p:sp>
        <p:nvSpPr>
          <p:cNvPr id="2" name="Text 9">
            <a:extLst>
              <a:ext uri="{FF2B5EF4-FFF2-40B4-BE49-F238E27FC236}">
                <a16:creationId xmlns:a16="http://schemas.microsoft.com/office/drawing/2014/main" id="{96D24675-91A2-B677-E903-C5B133CB4EE6}"/>
              </a:ext>
            </a:extLst>
          </p:cNvPr>
          <p:cNvSpPr/>
          <p:nvPr/>
        </p:nvSpPr>
        <p:spPr>
          <a:xfrm>
            <a:off x="484304" y="5902147"/>
            <a:ext cx="5137192" cy="527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50"/>
              </a:lnSpc>
            </a:pPr>
            <a:r>
              <a:rPr lang="en-US" sz="1200" dirty="0">
                <a:solidFill>
                  <a:srgbClr val="5B6E8C"/>
                </a:solidFill>
                <a:latin typeface="Manrope"/>
              </a:rPr>
              <a:t>A USC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só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tramita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directamente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as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axudas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Erasmus+, para as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outras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ofrece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a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información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sobre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a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publicación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da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convocatoria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destas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bolsas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,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pero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é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responsabilidade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do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estudantado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</a:rPr>
              <a:t>solicitalas</a:t>
            </a:r>
            <a:r>
              <a:rPr lang="en-US" sz="1200" dirty="0">
                <a:solidFill>
                  <a:srgbClr val="5B6E8C"/>
                </a:solidFill>
                <a:latin typeface="Manrope"/>
              </a:rPr>
              <a:t>.</a:t>
            </a:r>
          </a:p>
        </p:txBody>
      </p:sp>
      <p:sp>
        <p:nvSpPr>
          <p:cNvPr id="31" name="Text 15">
            <a:extLst>
              <a:ext uri="{FF2B5EF4-FFF2-40B4-BE49-F238E27FC236}">
                <a16:creationId xmlns:a16="http://schemas.microsoft.com/office/drawing/2014/main" id="{C676BC17-3E28-4626-E6CF-62E55E326D9B}"/>
              </a:ext>
            </a:extLst>
          </p:cNvPr>
          <p:cNvSpPr/>
          <p:nvPr/>
        </p:nvSpPr>
        <p:spPr>
          <a:xfrm>
            <a:off x="10267117" y="5239975"/>
            <a:ext cx="2473404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Axudas</a:t>
            </a: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Mobilidade </a:t>
            </a:r>
            <a:r>
              <a:rPr lang="en-US" sz="19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Suíza</a:t>
            </a:r>
            <a:r>
              <a:rPr lang="en-US" sz="19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- </a:t>
            </a:r>
            <a:r>
              <a:rPr lang="en-US" sz="19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Movetia</a:t>
            </a:r>
            <a:endParaRPr lang="en-US" sz="1900" dirty="0"/>
          </a:p>
        </p:txBody>
      </p:sp>
      <p:sp>
        <p:nvSpPr>
          <p:cNvPr id="32" name="Text 16">
            <a:extLst>
              <a:ext uri="{FF2B5EF4-FFF2-40B4-BE49-F238E27FC236}">
                <a16:creationId xmlns:a16="http://schemas.microsoft.com/office/drawing/2014/main" id="{F309B4E4-47A5-C8BC-ABC2-E7159A46AC7F}"/>
              </a:ext>
            </a:extLst>
          </p:cNvPr>
          <p:cNvSpPr/>
          <p:nvPr/>
        </p:nvSpPr>
        <p:spPr>
          <a:xfrm>
            <a:off x="10267117" y="5713843"/>
            <a:ext cx="3793807" cy="791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As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cuantías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serán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informadas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polas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universidades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orixe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 o estudantado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poderá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u="sng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optar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polas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axudas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Erasmus+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ou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polas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do Programa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Suizo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Mobilidade Europea (SEMP)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xestionado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pola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Axencia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gubernamental</a:t>
            </a:r>
            <a:r>
              <a:rPr lang="en-US" sz="125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5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Movetia</a:t>
            </a:r>
            <a:endParaRPr lang="en-US" sz="1250" dirty="0"/>
          </a:p>
        </p:txBody>
      </p:sp>
      <p:sp>
        <p:nvSpPr>
          <p:cNvPr id="30" name="Action Button: Get Information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6D993CF-DA29-715C-B3BF-85196DABA94D}"/>
              </a:ext>
            </a:extLst>
          </p:cNvPr>
          <p:cNvSpPr/>
          <p:nvPr/>
        </p:nvSpPr>
        <p:spPr>
          <a:xfrm>
            <a:off x="486002" y="7003568"/>
            <a:ext cx="373421" cy="317489"/>
          </a:xfrm>
          <a:prstGeom prst="actionButtonInformation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A44914DE-A18B-2280-F23C-62EB11C1C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2305" y="7304453"/>
            <a:ext cx="3209524" cy="8190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883235" y="311825"/>
            <a:ext cx="30655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Proceso de Solicitude</a:t>
            </a:r>
            <a:endParaRPr lang="en-US" sz="220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202" y="1072685"/>
            <a:ext cx="566976" cy="6804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31866" y="1072685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Secretaría Virtual</a:t>
            </a:r>
            <a:endParaRPr lang="en-US" sz="1200" dirty="0"/>
          </a:p>
        </p:txBody>
      </p:sp>
      <p:sp>
        <p:nvSpPr>
          <p:cNvPr id="6" name="Text 2"/>
          <p:cNvSpPr/>
          <p:nvPr/>
        </p:nvSpPr>
        <p:spPr>
          <a:xfrm>
            <a:off x="6343898" y="1317835"/>
            <a:ext cx="7670006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Accede á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secretaría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virtual do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estudante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selecciona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convocatoria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Erasmus 2026/27</a:t>
            </a:r>
          </a:p>
          <a:p>
            <a:pPr marL="0" indent="0" algn="l">
              <a:lnSpc>
                <a:spcPts val="1400"/>
              </a:lnSpc>
              <a:buNone/>
            </a:pP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202" y="1753127"/>
            <a:ext cx="566976" cy="68044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331866" y="1753128"/>
            <a:ext cx="1734979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200" dirty="0" err="1">
                <a:solidFill>
                  <a:srgbClr val="5B6E8C"/>
                </a:solidFill>
                <a:latin typeface="Alexandria Medium"/>
                <a:cs typeface="Alexandria Medium"/>
              </a:rPr>
              <a:t>Comprobar</a:t>
            </a:r>
            <a:r>
              <a:rPr lang="en-US" sz="1200" dirty="0">
                <a:solidFill>
                  <a:srgbClr val="5B6E8C"/>
                </a:solidFill>
                <a:latin typeface="Alexandria Medium"/>
                <a:cs typeface="Alexandria Medium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Alexandria Medium"/>
                <a:cs typeface="Alexandria Medium"/>
              </a:rPr>
              <a:t>datos</a:t>
            </a:r>
            <a:endParaRPr lang="gl-ES" sz="1200" dirty="0"/>
          </a:p>
        </p:txBody>
      </p:sp>
      <p:sp>
        <p:nvSpPr>
          <p:cNvPr id="9" name="Text 4"/>
          <p:cNvSpPr/>
          <p:nvPr/>
        </p:nvSpPr>
        <p:spPr>
          <a:xfrm>
            <a:off x="6331866" y="1975975"/>
            <a:ext cx="7670006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0"/>
              </a:lnSpc>
            </a:pP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Comprobar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que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os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teus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datos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sexan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correctos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especialmente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que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o </a:t>
            </a:r>
            <a:r>
              <a:rPr lang="en-US" sz="1200" u="sng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CORREO ELECTRÓNICO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sexa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o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que</a:t>
            </a:r>
            <a:endParaRPr lang="en-US" sz="1200" dirty="0">
              <a:solidFill>
                <a:srgbClr val="5B6E8C"/>
              </a:solidFill>
              <a:latin typeface="Manrope"/>
              <a:ea typeface="Manrope" pitchFamily="34" charset="-122"/>
              <a:cs typeface="Manrope" pitchFamily="34" charset="-120"/>
            </a:endParaRPr>
          </a:p>
          <a:p>
            <a:pPr>
              <a:lnSpc>
                <a:spcPts val="1400"/>
              </a:lnSpc>
            </a:pP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empregas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habitualmente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.</a:t>
            </a:r>
            <a:endParaRPr lang="en-US" sz="1200" dirty="0">
              <a:latin typeface="Manrope"/>
              <a:ea typeface="Calibri"/>
              <a:cs typeface="Calibri"/>
            </a:endParaRPr>
          </a:p>
        </p:txBody>
      </p:sp>
      <p:sp>
        <p:nvSpPr>
          <p:cNvPr id="11" name="Text 5"/>
          <p:cNvSpPr/>
          <p:nvPr/>
        </p:nvSpPr>
        <p:spPr>
          <a:xfrm>
            <a:off x="6354167" y="2493817"/>
            <a:ext cx="1607128" cy="188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200" dirty="0" err="1">
                <a:solidFill>
                  <a:srgbClr val="5B6E8C"/>
                </a:solidFill>
                <a:latin typeface="Alexandria Medium"/>
                <a:cs typeface="Alexandria Medium"/>
              </a:rPr>
              <a:t>Indicar</a:t>
            </a:r>
            <a:r>
              <a:rPr lang="en-US" sz="1200" dirty="0">
                <a:solidFill>
                  <a:srgbClr val="5B6E8C"/>
                </a:solidFill>
                <a:latin typeface="Alexandria Medium"/>
                <a:cs typeface="Alexandria Medium"/>
              </a:rPr>
              <a:t> Plan de </a:t>
            </a:r>
            <a:r>
              <a:rPr lang="en-US" sz="1200" dirty="0" err="1">
                <a:solidFill>
                  <a:srgbClr val="5B6E8C"/>
                </a:solidFill>
                <a:latin typeface="Alexandria Medium"/>
                <a:cs typeface="Alexandria Medium"/>
              </a:rPr>
              <a:t>estudos</a:t>
            </a:r>
            <a:endParaRPr lang="en-US" sz="1200" dirty="0">
              <a:solidFill>
                <a:srgbClr val="5B6E8C"/>
              </a:solidFill>
              <a:latin typeface="Alexandria Medium"/>
              <a:cs typeface="Alexandria Medium"/>
            </a:endParaRPr>
          </a:p>
          <a:p>
            <a:pPr>
              <a:lnSpc>
                <a:spcPts val="1350"/>
              </a:lnSpc>
            </a:pPr>
            <a:endParaRPr lang="en-US" sz="1200" dirty="0">
              <a:solidFill>
                <a:srgbClr val="5B6E8C"/>
              </a:solidFill>
              <a:latin typeface="Alexandria Medium"/>
              <a:cs typeface="Alexandria Medium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201" y="2422806"/>
            <a:ext cx="566976" cy="680442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5640050" y="5514260"/>
            <a:ext cx="8406425" cy="1030053"/>
          </a:xfrm>
          <a:prstGeom prst="roundRect">
            <a:avLst>
              <a:gd name="adj" fmla="val 35306"/>
            </a:avLst>
          </a:prstGeom>
          <a:solidFill>
            <a:srgbClr val="B3E7FE"/>
          </a:solidFill>
          <a:ln/>
        </p:spPr>
        <p:txBody>
          <a:bodyPr/>
          <a:lstStyle/>
          <a:p>
            <a:endParaRPr lang="gl-ES"/>
          </a:p>
        </p:txBody>
      </p:sp>
      <p:sp>
        <p:nvSpPr>
          <p:cNvPr id="18" name="Text 10"/>
          <p:cNvSpPr/>
          <p:nvPr/>
        </p:nvSpPr>
        <p:spPr>
          <a:xfrm>
            <a:off x="6330242" y="5687952"/>
            <a:ext cx="7762462" cy="195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00"/>
              </a:lnSpc>
            </a:pP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A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aplicación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 non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permite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gardar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 e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continuar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despois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.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Reúne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todos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documentos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 antes</a:t>
            </a:r>
          </a:p>
          <a:p>
            <a:pPr algn="l">
              <a:lnSpc>
                <a:spcPts val="1400"/>
              </a:lnSpc>
            </a:pP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de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comezar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.</a:t>
            </a:r>
            <a:br>
              <a:rPr lang="en-US" sz="1400" dirty="0">
                <a:solidFill>
                  <a:srgbClr val="5B6E8C"/>
                </a:solidFill>
                <a:latin typeface="Manrope" pitchFamily="34" charset="0"/>
              </a:rPr>
            </a:br>
            <a:endParaRPr lang="en-US" sz="1400" dirty="0">
              <a:solidFill>
                <a:srgbClr val="5B6E8C"/>
              </a:solidFill>
              <a:latin typeface="Manrope" pitchFamily="34" charset="0"/>
            </a:endParaRPr>
          </a:p>
          <a:p>
            <a:pPr algn="l">
              <a:lnSpc>
                <a:spcPts val="1400"/>
              </a:lnSpc>
            </a:pP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destinos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escóllense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 en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xaneiro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 en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cada</a:t>
            </a:r>
            <a:r>
              <a:rPr lang="en-US" sz="14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 pitchFamily="34" charset="0"/>
              </a:rPr>
              <a:t>facultade</a:t>
            </a:r>
            <a:endParaRPr lang="en-US" sz="1400" dirty="0">
              <a:solidFill>
                <a:srgbClr val="5B6E8C"/>
              </a:solidFill>
              <a:latin typeface="Manrope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D8759F7-5876-CCA1-46F3-F85614F19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212" y="311825"/>
            <a:ext cx="4298348" cy="7367042"/>
          </a:xfrm>
          <a:prstGeom prst="rect">
            <a:avLst/>
          </a:prstGeom>
        </p:spPr>
      </p:pic>
      <p:pic>
        <p:nvPicPr>
          <p:cNvPr id="2" name="Image 3" descr="preencoded.png">
            <a:extLst>
              <a:ext uri="{FF2B5EF4-FFF2-40B4-BE49-F238E27FC236}">
                <a16:creationId xmlns:a16="http://schemas.microsoft.com/office/drawing/2014/main" id="{92060DEE-25DD-562D-AA5D-3E80FB1F5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2352" y="3782866"/>
            <a:ext cx="566976" cy="680442"/>
          </a:xfrm>
          <a:prstGeom prst="rect">
            <a:avLst/>
          </a:prstGeom>
        </p:spPr>
      </p:pic>
      <p:pic>
        <p:nvPicPr>
          <p:cNvPr id="17" name="Image 4" descr="preencoded.png">
            <a:extLst>
              <a:ext uri="{FF2B5EF4-FFF2-40B4-BE49-F238E27FC236}">
                <a16:creationId xmlns:a16="http://schemas.microsoft.com/office/drawing/2014/main" id="{0A7839B2-177E-9644-D249-977763774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2352" y="4463309"/>
            <a:ext cx="566976" cy="680442"/>
          </a:xfrm>
          <a:prstGeom prst="rect">
            <a:avLst/>
          </a:prstGeom>
        </p:spPr>
      </p:pic>
      <p:sp>
        <p:nvSpPr>
          <p:cNvPr id="19" name="Text 7">
            <a:extLst>
              <a:ext uri="{FF2B5EF4-FFF2-40B4-BE49-F238E27FC236}">
                <a16:creationId xmlns:a16="http://schemas.microsoft.com/office/drawing/2014/main" id="{2ED3B2EE-D643-BD4E-E4E3-E598B5AA63F0}"/>
              </a:ext>
            </a:extLst>
          </p:cNvPr>
          <p:cNvSpPr/>
          <p:nvPr/>
        </p:nvSpPr>
        <p:spPr>
          <a:xfrm>
            <a:off x="6343016" y="4463309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20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Finalizar</a:t>
            </a:r>
            <a:endParaRPr lang="en-US" sz="1200"/>
          </a:p>
        </p:txBody>
      </p:sp>
      <p:sp>
        <p:nvSpPr>
          <p:cNvPr id="20" name="Text 8">
            <a:extLst>
              <a:ext uri="{FF2B5EF4-FFF2-40B4-BE49-F238E27FC236}">
                <a16:creationId xmlns:a16="http://schemas.microsoft.com/office/drawing/2014/main" id="{6D97D6A9-FBE7-1B65-515A-66FD57CA61CD}"/>
              </a:ext>
            </a:extLst>
          </p:cNvPr>
          <p:cNvSpPr/>
          <p:nvPr/>
        </p:nvSpPr>
        <p:spPr>
          <a:xfrm>
            <a:off x="6343016" y="4708459"/>
            <a:ext cx="7670006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Non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esquezas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b="1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premer</a:t>
            </a:r>
            <a:r>
              <a:rPr lang="en-US" sz="1200" b="1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en  “</a:t>
            </a:r>
            <a:r>
              <a:rPr lang="en-US" sz="1200" b="1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finalizar</a:t>
            </a:r>
            <a:r>
              <a:rPr lang="en-US" sz="1200" b="1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”  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e </a:t>
            </a:r>
            <a:r>
              <a:rPr lang="en-US" sz="1200" b="1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gardar</a:t>
            </a:r>
            <a:r>
              <a:rPr lang="en-US" sz="1200" b="1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o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xustificante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.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Prazo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: Ata </a:t>
            </a:r>
            <a:r>
              <a:rPr lang="en-US" sz="120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o 22 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de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decembro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2025.</a:t>
            </a:r>
            <a:endParaRPr lang="en-US" sz="1200" dirty="0">
              <a:latin typeface="Manrope"/>
            </a:endParaRPr>
          </a:p>
        </p:txBody>
      </p:sp>
      <p:sp>
        <p:nvSpPr>
          <p:cNvPr id="24" name="Text 3">
            <a:extLst>
              <a:ext uri="{FF2B5EF4-FFF2-40B4-BE49-F238E27FC236}">
                <a16:creationId xmlns:a16="http://schemas.microsoft.com/office/drawing/2014/main" id="{DADFD09C-6549-3287-D8CB-B7A9D7AC61E5}"/>
              </a:ext>
            </a:extLst>
          </p:cNvPr>
          <p:cNvSpPr/>
          <p:nvPr/>
        </p:nvSpPr>
        <p:spPr>
          <a:xfrm>
            <a:off x="6343017" y="3158181"/>
            <a:ext cx="1734979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2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Acreditación</a:t>
            </a:r>
            <a:r>
              <a:rPr lang="en-US" sz="12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de </a:t>
            </a:r>
            <a:r>
              <a:rPr lang="en-US" sz="12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linguas</a:t>
            </a:r>
            <a:endParaRPr lang="en-US" sz="1200" dirty="0"/>
          </a:p>
        </p:txBody>
      </p:sp>
      <p:sp>
        <p:nvSpPr>
          <p:cNvPr id="25" name="Text 4">
            <a:extLst>
              <a:ext uri="{FF2B5EF4-FFF2-40B4-BE49-F238E27FC236}">
                <a16:creationId xmlns:a16="http://schemas.microsoft.com/office/drawing/2014/main" id="{A34D41F4-C9AF-E22B-AC93-5AF28D9CDA95}"/>
              </a:ext>
            </a:extLst>
          </p:cNvPr>
          <p:cNvSpPr/>
          <p:nvPr/>
        </p:nvSpPr>
        <p:spPr>
          <a:xfrm>
            <a:off x="6343015" y="3336423"/>
            <a:ext cx="7658855" cy="120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00"/>
              </a:lnSpc>
            </a:pP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Carga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títulos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das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linguas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que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queiras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acreditar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escaneados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(PDF, JPG,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máx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. 1 MB)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ou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indica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exención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</a:p>
          <a:p>
            <a:pPr>
              <a:lnSpc>
                <a:spcPts val="1400"/>
              </a:lnSpc>
            </a:pP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se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corresponde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. Ao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finalizar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coa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carga de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todos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as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linguas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que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se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desexen</a:t>
            </a:r>
            <a:r>
              <a:rPr lang="en-US" sz="12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&gt; </a:t>
            </a:r>
            <a:r>
              <a:rPr lang="en-US" sz="12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Finalizar</a:t>
            </a:r>
            <a:endParaRPr lang="en-US" sz="1200" dirty="0">
              <a:latin typeface="Manrope"/>
            </a:endParaRPr>
          </a:p>
        </p:txBody>
      </p:sp>
      <p:sp>
        <p:nvSpPr>
          <p:cNvPr id="26" name="Text 5">
            <a:extLst>
              <a:ext uri="{FF2B5EF4-FFF2-40B4-BE49-F238E27FC236}">
                <a16:creationId xmlns:a16="http://schemas.microsoft.com/office/drawing/2014/main" id="{CAA8BF74-014A-3A4A-E3DA-16302C94753D}"/>
              </a:ext>
            </a:extLst>
          </p:cNvPr>
          <p:cNvSpPr/>
          <p:nvPr/>
        </p:nvSpPr>
        <p:spPr>
          <a:xfrm>
            <a:off x="6376470" y="3872076"/>
            <a:ext cx="1417558" cy="177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20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Conta Bancaria</a:t>
            </a:r>
            <a:endParaRPr lang="en-US" sz="1200"/>
          </a:p>
        </p:txBody>
      </p:sp>
      <p:sp>
        <p:nvSpPr>
          <p:cNvPr id="27" name="Text 6">
            <a:extLst>
              <a:ext uri="{FF2B5EF4-FFF2-40B4-BE49-F238E27FC236}">
                <a16:creationId xmlns:a16="http://schemas.microsoft.com/office/drawing/2014/main" id="{3F8A3E8B-4537-8A15-71CD-4AA8596C683A}"/>
              </a:ext>
            </a:extLst>
          </p:cNvPr>
          <p:cNvSpPr/>
          <p:nvPr/>
        </p:nvSpPr>
        <p:spPr>
          <a:xfrm>
            <a:off x="6376470" y="4061470"/>
            <a:ext cx="7670006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Indica o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número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IBAN da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conta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onde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recibir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a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bolsa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(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debes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ser titular).</a:t>
            </a:r>
            <a:endParaRPr lang="en-US" sz="1200" dirty="0"/>
          </a:p>
        </p:txBody>
      </p:sp>
      <p:pic>
        <p:nvPicPr>
          <p:cNvPr id="31" name="Image 2" descr="preencoded.png">
            <a:extLst>
              <a:ext uri="{FF2B5EF4-FFF2-40B4-BE49-F238E27FC236}">
                <a16:creationId xmlns:a16="http://schemas.microsoft.com/office/drawing/2014/main" id="{57D58C7D-E5B6-D25C-E52D-3FB536B9B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201" y="3103248"/>
            <a:ext cx="566976" cy="680442"/>
          </a:xfrm>
          <a:prstGeom prst="rect">
            <a:avLst/>
          </a:prstGeom>
        </p:spPr>
      </p:pic>
      <p:sp>
        <p:nvSpPr>
          <p:cNvPr id="14" name="Action Button: Get Information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3603274-166D-29D9-4D5E-672BD16A0993}"/>
              </a:ext>
            </a:extLst>
          </p:cNvPr>
          <p:cNvSpPr/>
          <p:nvPr/>
        </p:nvSpPr>
        <p:spPr>
          <a:xfrm>
            <a:off x="5804451" y="5687952"/>
            <a:ext cx="373421" cy="317489"/>
          </a:xfrm>
          <a:prstGeom prst="actionButtonInformation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8" name="Text 10">
            <a:extLst>
              <a:ext uri="{FF2B5EF4-FFF2-40B4-BE49-F238E27FC236}">
                <a16:creationId xmlns:a16="http://schemas.microsoft.com/office/drawing/2014/main" id="{8015DF51-9F09-A535-D47B-12A98A851967}"/>
              </a:ext>
            </a:extLst>
          </p:cNvPr>
          <p:cNvSpPr/>
          <p:nvPr/>
        </p:nvSpPr>
        <p:spPr>
          <a:xfrm>
            <a:off x="6354167" y="6433213"/>
            <a:ext cx="7762462" cy="195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1400"/>
              </a:lnSpc>
            </a:pPr>
            <a:endParaRPr lang="en-US" sz="1400" dirty="0">
              <a:solidFill>
                <a:schemeClr val="accent1"/>
              </a:solidFill>
              <a:latin typeface="Manrope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588DE34-4AC1-11F3-44E7-CFDA802FAC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2305" y="7304453"/>
            <a:ext cx="3209524" cy="8190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74477" y="410160"/>
            <a:ext cx="4480203" cy="457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Acreditación de Idiomas</a:t>
            </a:r>
            <a:endParaRPr lang="en-US" sz="2850"/>
          </a:p>
        </p:txBody>
      </p:sp>
      <p:sp>
        <p:nvSpPr>
          <p:cNvPr id="4" name="Text 1"/>
          <p:cNvSpPr/>
          <p:nvPr/>
        </p:nvSpPr>
        <p:spPr>
          <a:xfrm>
            <a:off x="6316853" y="1136465"/>
            <a:ext cx="5519734" cy="31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 err="1">
                <a:solidFill>
                  <a:srgbClr val="5B6E8C"/>
                </a:solidFill>
                <a:latin typeface="Alexandria Medium"/>
                <a:ea typeface="Alexandria Medium" pitchFamily="34" charset="-122"/>
                <a:cs typeface="Alexandria Medium"/>
              </a:rPr>
              <a:t>Certificados</a:t>
            </a:r>
            <a:r>
              <a:rPr lang="en-US" sz="1700" dirty="0">
                <a:solidFill>
                  <a:srgbClr val="5B6E8C"/>
                </a:solidFill>
                <a:latin typeface="Alexandria Medium"/>
                <a:ea typeface="Alexandria Medium" pitchFamily="34" charset="-122"/>
                <a:cs typeface="Alexandria Medium"/>
              </a:rPr>
              <a:t> </a:t>
            </a:r>
            <a:r>
              <a:rPr lang="en-US" sz="1700" dirty="0" err="1">
                <a:solidFill>
                  <a:srgbClr val="5B6E8C"/>
                </a:solidFill>
                <a:latin typeface="Alexandria Medium"/>
                <a:ea typeface="Alexandria Medium" pitchFamily="34" charset="-122"/>
                <a:cs typeface="Alexandria Medium"/>
              </a:rPr>
              <a:t>aceptados</a:t>
            </a:r>
            <a:r>
              <a:rPr lang="en-US" sz="1700" dirty="0">
                <a:solidFill>
                  <a:srgbClr val="5B6E8C"/>
                </a:solidFill>
                <a:latin typeface="Alexandria Medium"/>
                <a:ea typeface="Alexandria Medium" pitchFamily="34" charset="-122"/>
                <a:cs typeface="Alexandria Medium"/>
              </a:rPr>
              <a:t> na </a:t>
            </a:r>
            <a:r>
              <a:rPr lang="en-US" sz="1700" dirty="0" err="1">
                <a:solidFill>
                  <a:srgbClr val="5B6E8C"/>
                </a:solidFill>
                <a:latin typeface="Alexandria Medium"/>
                <a:ea typeface="Alexandria Medium" pitchFamily="34" charset="-122"/>
                <a:cs typeface="Alexandria Medium"/>
              </a:rPr>
              <a:t>convocatoria</a:t>
            </a:r>
            <a:endParaRPr lang="en-US" sz="1700" dirty="0">
              <a:latin typeface="Alexandria Medium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88059" y="1615797"/>
            <a:ext cx="5406959" cy="702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Consulta a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listaxe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completa de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certificados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aceptados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no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anexo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II da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convocatoria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Mínimo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: </a:t>
            </a:r>
            <a:r>
              <a:rPr lang="en-US" sz="1200" b="1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nivel</a:t>
            </a:r>
            <a:r>
              <a:rPr lang="en-US" sz="12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B1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na lingua de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uso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na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universidade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acollida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.</a:t>
            </a:r>
          </a:p>
        </p:txBody>
      </p:sp>
      <p:sp>
        <p:nvSpPr>
          <p:cNvPr id="6" name="Text 3"/>
          <p:cNvSpPr/>
          <p:nvPr/>
        </p:nvSpPr>
        <p:spPr>
          <a:xfrm>
            <a:off x="6352895" y="3314163"/>
            <a:ext cx="2324896" cy="2745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Exencións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680685" y="3667064"/>
            <a:ext cx="4999142" cy="468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200" b="1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Nacionalidade</a:t>
            </a:r>
            <a:r>
              <a:rPr lang="en-US" sz="12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: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Nacionais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países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coa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lingua oficial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esixida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(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presentar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pasaporte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/DNI)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6687124" y="4199563"/>
            <a:ext cx="4999142" cy="4686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200" b="1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Resolución</a:t>
            </a:r>
            <a:r>
              <a:rPr lang="en-US" sz="12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200" b="1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Reitoral</a:t>
            </a:r>
            <a:r>
              <a:rPr lang="en-US" sz="12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do 02-03-2023: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Estudantes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eximidos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polo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recoñecemento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niveis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idioma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6687124" y="4732062"/>
            <a:ext cx="4999142" cy="234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200" b="1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Filoloxía: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12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créditos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en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materias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  <a:ea typeface="Manrope" pitchFamily="34" charset="-122"/>
                <a:cs typeface="Manrope" pitchFamily="34" charset="-120"/>
              </a:rPr>
              <a:t> de lingua instrumental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6674245" y="5702457"/>
            <a:ext cx="7006047" cy="374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err="1">
                <a:solidFill>
                  <a:srgbClr val="5B6E8C"/>
                </a:solidFill>
                <a:latin typeface="Manrope" pitchFamily="34" charset="0"/>
              </a:rPr>
              <a:t>Certas</a:t>
            </a:r>
            <a:r>
              <a:rPr lang="en-US" sz="115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150" err="1">
                <a:solidFill>
                  <a:srgbClr val="5B6E8C"/>
                </a:solidFill>
                <a:latin typeface="Manrope" pitchFamily="34" charset="0"/>
              </a:rPr>
              <a:t>universidades</a:t>
            </a:r>
            <a:r>
              <a:rPr lang="en-US" sz="115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150" err="1">
                <a:solidFill>
                  <a:srgbClr val="5B6E8C"/>
                </a:solidFill>
                <a:latin typeface="Manrope" pitchFamily="34" charset="0"/>
              </a:rPr>
              <a:t>poden</a:t>
            </a:r>
            <a:r>
              <a:rPr lang="en-US" sz="115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150" err="1">
                <a:solidFill>
                  <a:srgbClr val="5B6E8C"/>
                </a:solidFill>
                <a:latin typeface="Manrope" pitchFamily="34" charset="0"/>
              </a:rPr>
              <a:t>esixir</a:t>
            </a:r>
            <a:r>
              <a:rPr lang="en-US" sz="1150">
                <a:solidFill>
                  <a:srgbClr val="5B6E8C"/>
                </a:solidFill>
                <a:latin typeface="Manrope" pitchFamily="34" charset="0"/>
              </a:rPr>
              <a:t>:</a:t>
            </a:r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2154"/>
            <a:ext cx="5796677" cy="5796677"/>
          </a:xfrm>
          <a:prstGeom prst="rect">
            <a:avLst/>
          </a:prstGeom>
        </p:spPr>
      </p:pic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548" y="4664631"/>
            <a:ext cx="182999" cy="14632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974478" y="5663614"/>
            <a:ext cx="4738482" cy="1171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endParaRPr lang="en-US" sz="115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40816C8-0835-45AC-8B3C-4344CE289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4698" y="3868931"/>
            <a:ext cx="1048397" cy="10399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BBE60C-DBFA-803D-40DE-692160FB15F2}"/>
              </a:ext>
            </a:extLst>
          </p:cNvPr>
          <p:cNvSpPr txBox="1"/>
          <p:nvPr/>
        </p:nvSpPr>
        <p:spPr>
          <a:xfrm>
            <a:off x="6260606" y="5211764"/>
            <a:ext cx="4834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Requisitos</a:t>
            </a:r>
            <a:r>
              <a:rPr lang="en-US" sz="18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</a:t>
            </a:r>
            <a:r>
              <a:rPr lang="en-US" sz="18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específicos</a:t>
            </a:r>
            <a:r>
              <a:rPr lang="en-US" sz="18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</a:t>
            </a:r>
            <a:r>
              <a:rPr lang="en-US" sz="18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nos</a:t>
            </a:r>
            <a:r>
              <a:rPr lang="en-US" sz="18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 </a:t>
            </a:r>
            <a:r>
              <a:rPr lang="en-US" sz="1800" dirty="0" err="1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destinos</a:t>
            </a:r>
            <a:endParaRPr lang="gl-ES" dirty="0"/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9A534593-E2A9-CB2D-9031-78A55BCD302F}"/>
              </a:ext>
            </a:extLst>
          </p:cNvPr>
          <p:cNvSpPr/>
          <p:nvPr/>
        </p:nvSpPr>
        <p:spPr>
          <a:xfrm>
            <a:off x="6671824" y="2404884"/>
            <a:ext cx="5522947" cy="702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Tamén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podes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acreditarte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mediante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a </a:t>
            </a:r>
            <a:r>
              <a:rPr lang="en-US" sz="1200" u="sng" dirty="0" err="1">
                <a:solidFill>
                  <a:srgbClr val="5B6E8C"/>
                </a:solidFill>
                <a:latin typeface="Manrope" pitchFamily="34" charset="0"/>
              </a:rPr>
              <a:t>proba</a:t>
            </a:r>
            <a:r>
              <a:rPr lang="en-US" sz="1200" u="sng" dirty="0">
                <a:solidFill>
                  <a:srgbClr val="5B6E8C"/>
                </a:solidFill>
                <a:latin typeface="Manrope" pitchFamily="34" charset="0"/>
              </a:rPr>
              <a:t> B1-A 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do CLM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matriculada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e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superada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antes do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peche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de solicitudes. Consulta as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datas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das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probas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na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túa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Secretaría Virtual</a:t>
            </a:r>
          </a:p>
          <a:p>
            <a:pPr marL="0" indent="0" algn="l">
              <a:lnSpc>
                <a:spcPts val="1800"/>
              </a:lnSpc>
              <a:buNone/>
            </a:pPr>
            <a:endParaRPr lang="en-US" sz="115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620E33-DC23-D7B9-4791-0E08CBE4C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6764" y="1891967"/>
            <a:ext cx="1056331" cy="1030833"/>
          </a:xfrm>
          <a:prstGeom prst="rect">
            <a:avLst/>
          </a:prstGeom>
        </p:spPr>
      </p:pic>
      <p:sp>
        <p:nvSpPr>
          <p:cNvPr id="30" name="Text 7">
            <a:extLst>
              <a:ext uri="{FF2B5EF4-FFF2-40B4-BE49-F238E27FC236}">
                <a16:creationId xmlns:a16="http://schemas.microsoft.com/office/drawing/2014/main" id="{BE57F56E-BC7A-766A-064C-66E0B61E3E09}"/>
              </a:ext>
            </a:extLst>
          </p:cNvPr>
          <p:cNvSpPr/>
          <p:nvPr/>
        </p:nvSpPr>
        <p:spPr>
          <a:xfrm>
            <a:off x="6473021" y="5704786"/>
            <a:ext cx="7411731" cy="374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914650" lvl="6" indent="-171450">
              <a:lnSpc>
                <a:spcPts val="1450"/>
              </a:lnSpc>
              <a:buFont typeface="Wingdings" panose="05000000000000000000" pitchFamily="2" charset="2"/>
              <a:buChar char="q"/>
            </a:pP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niveis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superiores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ao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B1</a:t>
            </a:r>
          </a:p>
          <a:p>
            <a:pPr marL="2914650" lvl="6" indent="-171450">
              <a:lnSpc>
                <a:spcPts val="1450"/>
              </a:lnSpc>
              <a:buFont typeface="Wingdings" panose="05000000000000000000" pitchFamily="2" charset="2"/>
              <a:buChar char="q"/>
            </a:pP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títulos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específicos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</a:t>
            </a:r>
          </a:p>
          <a:p>
            <a:pPr marL="2914650" lvl="6" indent="-171450">
              <a:lnSpc>
                <a:spcPts val="1450"/>
              </a:lnSpc>
              <a:buFont typeface="Wingdings" panose="05000000000000000000" pitchFamily="2" charset="2"/>
              <a:buChar char="q"/>
            </a:pP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caducidade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menor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a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dous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 </a:t>
            </a:r>
            <a:r>
              <a:rPr lang="en-US" sz="1200" dirty="0" err="1">
                <a:solidFill>
                  <a:srgbClr val="5B6E8C"/>
                </a:solidFill>
                <a:latin typeface="Manrope" pitchFamily="34" charset="0"/>
              </a:rPr>
              <a:t>anos</a:t>
            </a:r>
            <a:r>
              <a:rPr lang="en-US" sz="1200" dirty="0">
                <a:solidFill>
                  <a:srgbClr val="5B6E8C"/>
                </a:solidFill>
                <a:latin typeface="Manrope" pitchFamily="34" charset="0"/>
              </a:rPr>
              <a:t>. </a:t>
            </a:r>
          </a:p>
        </p:txBody>
      </p:sp>
      <p:sp>
        <p:nvSpPr>
          <p:cNvPr id="31" name="Text 7">
            <a:extLst>
              <a:ext uri="{FF2B5EF4-FFF2-40B4-BE49-F238E27FC236}">
                <a16:creationId xmlns:a16="http://schemas.microsoft.com/office/drawing/2014/main" id="{F21AA51C-015C-8099-53C1-09D33E5C5649}"/>
              </a:ext>
            </a:extLst>
          </p:cNvPr>
          <p:cNvSpPr/>
          <p:nvPr/>
        </p:nvSpPr>
        <p:spPr>
          <a:xfrm>
            <a:off x="6674245" y="6368378"/>
            <a:ext cx="7006047" cy="374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0"/>
              </a:lnSpc>
            </a:pPr>
            <a:r>
              <a:rPr lang="en-US" sz="1150" dirty="0">
                <a:solidFill>
                  <a:srgbClr val="5B6E8C"/>
                </a:solidFill>
                <a:latin typeface="Manrope"/>
              </a:rPr>
              <a:t>Consulta </a:t>
            </a:r>
            <a:r>
              <a:rPr lang="en-US" sz="1150" dirty="0" err="1">
                <a:solidFill>
                  <a:srgbClr val="5B6E8C"/>
                </a:solidFill>
                <a:latin typeface="Manrope"/>
              </a:rPr>
              <a:t>os</a:t>
            </a:r>
            <a:r>
              <a:rPr lang="en-US" sz="115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150" dirty="0" err="1">
                <a:solidFill>
                  <a:srgbClr val="5B6E8C"/>
                </a:solidFill>
                <a:latin typeface="Manrope"/>
              </a:rPr>
              <a:t>requisitos</a:t>
            </a:r>
            <a:r>
              <a:rPr lang="en-US" sz="115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150" dirty="0" err="1">
                <a:solidFill>
                  <a:srgbClr val="5B6E8C"/>
                </a:solidFill>
                <a:latin typeface="Manrope"/>
              </a:rPr>
              <a:t>específicos</a:t>
            </a:r>
            <a:r>
              <a:rPr lang="en-US" sz="115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150" dirty="0" err="1">
                <a:solidFill>
                  <a:srgbClr val="5B6E8C"/>
                </a:solidFill>
                <a:latin typeface="Manrope"/>
              </a:rPr>
              <a:t>nas</a:t>
            </a:r>
            <a:r>
              <a:rPr lang="en-US" sz="115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150" u="sng" dirty="0">
                <a:solidFill>
                  <a:srgbClr val="5B6E8C"/>
                </a:solidFill>
                <a:latin typeface="Manrope"/>
              </a:rPr>
              <a:t>webs das </a:t>
            </a:r>
            <a:r>
              <a:rPr lang="en-US" sz="1150" u="sng" dirty="0" err="1">
                <a:solidFill>
                  <a:srgbClr val="5B6E8C"/>
                </a:solidFill>
                <a:latin typeface="Manrope"/>
              </a:rPr>
              <a:t>universidades</a:t>
            </a:r>
            <a:r>
              <a:rPr lang="en-US" sz="1150" dirty="0">
                <a:solidFill>
                  <a:srgbClr val="5B6E8C"/>
                </a:solidFill>
                <a:latin typeface="Manrope"/>
              </a:rPr>
              <a:t> de </a:t>
            </a:r>
            <a:r>
              <a:rPr lang="en-US" sz="1150" dirty="0" err="1">
                <a:solidFill>
                  <a:srgbClr val="5B6E8C"/>
                </a:solidFill>
                <a:latin typeface="Manrope"/>
              </a:rPr>
              <a:t>destino</a:t>
            </a:r>
            <a:endParaRPr lang="en-US" sz="1150" dirty="0">
              <a:solidFill>
                <a:srgbClr val="5B6E8C"/>
              </a:solidFill>
              <a:latin typeface="Manrope"/>
            </a:endParaRPr>
          </a:p>
          <a:p>
            <a:pPr>
              <a:lnSpc>
                <a:spcPts val="1450"/>
              </a:lnSpc>
            </a:pPr>
            <a:endParaRPr lang="en-US" sz="1150" dirty="0">
              <a:solidFill>
                <a:srgbClr val="5B6E8C"/>
              </a:solidFill>
              <a:latin typeface="Manrope"/>
            </a:endParaRPr>
          </a:p>
          <a:p>
            <a:pPr>
              <a:lnSpc>
                <a:spcPts val="1450"/>
              </a:lnSpc>
            </a:pPr>
            <a:r>
              <a:rPr lang="en-US" sz="1150" dirty="0">
                <a:solidFill>
                  <a:srgbClr val="FF0000"/>
                </a:solidFill>
                <a:latin typeface="Manrope"/>
              </a:rPr>
              <a:t>IMPORTANTE</a:t>
            </a:r>
            <a:r>
              <a:rPr lang="en-US" sz="1150" dirty="0">
                <a:solidFill>
                  <a:srgbClr val="5B6E8C"/>
                </a:solidFill>
                <a:latin typeface="Manrope"/>
              </a:rPr>
              <a:t>: </a:t>
            </a:r>
            <a:r>
              <a:rPr lang="en-US" sz="1150" dirty="0" err="1">
                <a:solidFill>
                  <a:srgbClr val="5B6E8C"/>
                </a:solidFill>
                <a:latin typeface="Manrope"/>
              </a:rPr>
              <a:t>Consultar</a:t>
            </a:r>
            <a:r>
              <a:rPr lang="en-US" sz="115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150" dirty="0" err="1">
                <a:solidFill>
                  <a:srgbClr val="5B6E8C"/>
                </a:solidFill>
                <a:latin typeface="Manrope"/>
              </a:rPr>
              <a:t>os</a:t>
            </a:r>
            <a:r>
              <a:rPr lang="en-US" sz="115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150" dirty="0" err="1">
                <a:solidFill>
                  <a:srgbClr val="5B6E8C"/>
                </a:solidFill>
                <a:latin typeface="Manrope"/>
              </a:rPr>
              <a:t>requisitos</a:t>
            </a:r>
            <a:r>
              <a:rPr lang="en-US" sz="115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150" dirty="0" err="1">
                <a:solidFill>
                  <a:srgbClr val="5B6E8C"/>
                </a:solidFill>
                <a:latin typeface="Manrope"/>
              </a:rPr>
              <a:t>lingüísticos</a:t>
            </a:r>
            <a:r>
              <a:rPr lang="en-US" sz="1150" dirty="0">
                <a:solidFill>
                  <a:srgbClr val="5B6E8C"/>
                </a:solidFill>
                <a:latin typeface="Manrope"/>
              </a:rPr>
              <a:t> para </a:t>
            </a:r>
            <a:r>
              <a:rPr lang="en-US" sz="1150" dirty="0" err="1">
                <a:solidFill>
                  <a:srgbClr val="5B6E8C"/>
                </a:solidFill>
                <a:latin typeface="Manrope"/>
              </a:rPr>
              <a:t>os</a:t>
            </a:r>
            <a:r>
              <a:rPr lang="en-US" sz="1150" dirty="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150" dirty="0" err="1">
                <a:solidFill>
                  <a:srgbClr val="5B6E8C"/>
                </a:solidFill>
                <a:latin typeface="Manrope"/>
              </a:rPr>
              <a:t>visados</a:t>
            </a:r>
            <a:r>
              <a:rPr lang="en-US" sz="1150" dirty="0">
                <a:solidFill>
                  <a:srgbClr val="5B6E8C"/>
                </a:solidFill>
                <a:latin typeface="Manrope"/>
              </a:rPr>
              <a:t>, se </a:t>
            </a:r>
            <a:r>
              <a:rPr lang="en-US" sz="1150" dirty="0" err="1">
                <a:solidFill>
                  <a:srgbClr val="5B6E8C"/>
                </a:solidFill>
                <a:latin typeface="Manrope"/>
              </a:rPr>
              <a:t>procede</a:t>
            </a:r>
            <a:r>
              <a:rPr lang="en-US" sz="1150" dirty="0">
                <a:solidFill>
                  <a:srgbClr val="5B6E8C"/>
                </a:solidFill>
                <a:latin typeface="Manrope"/>
              </a:rPr>
              <a:t> (</a:t>
            </a:r>
            <a:r>
              <a:rPr lang="en-US" sz="1150" dirty="0" err="1">
                <a:solidFill>
                  <a:srgbClr val="5B6E8C"/>
                </a:solidFill>
                <a:latin typeface="Manrope"/>
              </a:rPr>
              <a:t>p.ex</a:t>
            </a:r>
            <a:r>
              <a:rPr lang="en-US" sz="1150" dirty="0">
                <a:solidFill>
                  <a:srgbClr val="5B6E8C"/>
                </a:solidFill>
                <a:latin typeface="Manrope"/>
              </a:rPr>
              <a:t>.: Reino </a:t>
            </a:r>
            <a:r>
              <a:rPr lang="en-US" sz="1150" dirty="0" err="1">
                <a:solidFill>
                  <a:srgbClr val="5B6E8C"/>
                </a:solidFill>
                <a:latin typeface="Manrope"/>
              </a:rPr>
              <a:t>Unido</a:t>
            </a:r>
            <a:r>
              <a:rPr lang="en-US" sz="1150" dirty="0">
                <a:solidFill>
                  <a:srgbClr val="5B6E8C"/>
                </a:solidFill>
                <a:latin typeface="Manrope"/>
              </a:rPr>
              <a:t>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D38553E-F820-A423-4759-0185CDEF5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2305" y="7304453"/>
            <a:ext cx="3209524" cy="8190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96835" y="1729383"/>
            <a:ext cx="50018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Selección e Asignación de Destinos</a:t>
            </a:r>
            <a:endParaRPr lang="en-US" sz="2200"/>
          </a:p>
        </p:txBody>
      </p:sp>
      <p:sp>
        <p:nvSpPr>
          <p:cNvPr id="4" name="Shape 1"/>
          <p:cNvSpPr/>
          <p:nvPr/>
        </p:nvSpPr>
        <p:spPr>
          <a:xfrm>
            <a:off x="7256822" y="2719266"/>
            <a:ext cx="45719" cy="2427776"/>
          </a:xfrm>
          <a:prstGeom prst="roundRect">
            <a:avLst>
              <a:gd name="adj" fmla="val 111628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gl-ES"/>
          </a:p>
        </p:txBody>
      </p:sp>
      <p:sp>
        <p:nvSpPr>
          <p:cNvPr id="5" name="Shape 2"/>
          <p:cNvSpPr/>
          <p:nvPr/>
        </p:nvSpPr>
        <p:spPr>
          <a:xfrm>
            <a:off x="6817627" y="2669844"/>
            <a:ext cx="340162" cy="15240"/>
          </a:xfrm>
          <a:prstGeom prst="roundRect">
            <a:avLst>
              <a:gd name="adj" fmla="val 111628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gl-ES"/>
          </a:p>
        </p:txBody>
      </p:sp>
      <p:sp>
        <p:nvSpPr>
          <p:cNvPr id="6" name="Shape 3"/>
          <p:cNvSpPr/>
          <p:nvPr/>
        </p:nvSpPr>
        <p:spPr>
          <a:xfrm>
            <a:off x="7144690" y="2566715"/>
            <a:ext cx="255151" cy="255151"/>
          </a:xfrm>
          <a:prstGeom prst="roundRect">
            <a:avLst>
              <a:gd name="adj" fmla="val 66675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gl-ES"/>
          </a:p>
        </p:txBody>
      </p:sp>
      <p:sp>
        <p:nvSpPr>
          <p:cNvPr id="7" name="Text 4"/>
          <p:cNvSpPr/>
          <p:nvPr/>
        </p:nvSpPr>
        <p:spPr>
          <a:xfrm>
            <a:off x="7197992" y="2620115"/>
            <a:ext cx="170021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1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4434717" y="2595323"/>
            <a:ext cx="2268433" cy="138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350"/>
              </a:lnSpc>
              <a:buNone/>
            </a:pPr>
            <a:r>
              <a:rPr lang="en-US" sz="1600">
                <a:solidFill>
                  <a:srgbClr val="5B6E8C"/>
                </a:solidFill>
                <a:latin typeface="Alexandria Medium"/>
                <a:ea typeface="Alexandria Medium" pitchFamily="34" charset="-122"/>
                <a:cs typeface="Alexandria Medium"/>
              </a:rPr>
              <a:t>Fase I: Selección Previa</a:t>
            </a:r>
            <a:endParaRPr lang="en-US" sz="1600">
              <a:latin typeface="Alexandria Medium"/>
              <a:ea typeface="Calibri"/>
              <a:cs typeface="Alexandria Medium"/>
            </a:endParaRPr>
          </a:p>
        </p:txBody>
      </p:sp>
      <p:sp>
        <p:nvSpPr>
          <p:cNvPr id="9" name="Text 6"/>
          <p:cNvSpPr/>
          <p:nvPr/>
        </p:nvSpPr>
        <p:spPr>
          <a:xfrm>
            <a:off x="364638" y="2904865"/>
            <a:ext cx="6351389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400"/>
              </a:lnSpc>
            </a:pPr>
            <a:r>
              <a:rPr lang="en-US" sz="1400" err="1">
                <a:solidFill>
                  <a:srgbClr val="5B6E8C"/>
                </a:solidFill>
                <a:latin typeface="Manrope"/>
              </a:rPr>
              <a:t>Oficina</a:t>
            </a:r>
            <a:r>
              <a:rPr lang="en-US" sz="1400">
                <a:solidFill>
                  <a:srgbClr val="5B6E8C"/>
                </a:solidFill>
                <a:latin typeface="Manrope"/>
              </a:rPr>
              <a:t> de </a:t>
            </a:r>
            <a:r>
              <a:rPr lang="en-US" sz="1400" err="1">
                <a:solidFill>
                  <a:srgbClr val="5B6E8C"/>
                </a:solidFill>
                <a:latin typeface="Manrope"/>
              </a:rPr>
              <a:t>Mobilidade</a:t>
            </a:r>
            <a:r>
              <a:rPr lang="en-US" sz="140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400" err="1">
                <a:solidFill>
                  <a:srgbClr val="5B6E8C"/>
                </a:solidFill>
                <a:latin typeface="Manrope"/>
              </a:rPr>
              <a:t>comproba</a:t>
            </a:r>
            <a:r>
              <a:rPr lang="en-US" sz="140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400" err="1">
                <a:solidFill>
                  <a:srgbClr val="5B6E8C"/>
                </a:solidFill>
                <a:latin typeface="Manrope"/>
              </a:rPr>
              <a:t>criterios</a:t>
            </a:r>
            <a:r>
              <a:rPr lang="en-US" sz="1400">
                <a:solidFill>
                  <a:srgbClr val="5B6E8C"/>
                </a:solidFill>
                <a:latin typeface="Manrope"/>
              </a:rPr>
              <a:t> </a:t>
            </a:r>
            <a:r>
              <a:rPr lang="en-US" sz="1400" err="1">
                <a:solidFill>
                  <a:srgbClr val="5B6E8C"/>
                </a:solidFill>
                <a:latin typeface="Manrope"/>
              </a:rPr>
              <a:t>mínimos</a:t>
            </a:r>
            <a:r>
              <a:rPr lang="en-US" sz="1400">
                <a:solidFill>
                  <a:srgbClr val="5B6E8C"/>
                </a:solidFill>
                <a:latin typeface="Manrope"/>
              </a:rPr>
              <a:t> de </a:t>
            </a:r>
            <a:r>
              <a:rPr lang="en-US" sz="1400" err="1">
                <a:solidFill>
                  <a:srgbClr val="5B6E8C"/>
                </a:solidFill>
                <a:latin typeface="Manrope"/>
              </a:rPr>
              <a:t>participación</a:t>
            </a:r>
            <a:r>
              <a:rPr lang="en-US" sz="1400">
                <a:solidFill>
                  <a:srgbClr val="5B6E8C"/>
                </a:solidFill>
                <a:latin typeface="Manrope"/>
              </a:rPr>
              <a:t>  </a:t>
            </a:r>
            <a:endParaRPr lang="gl-ES" sz="1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171450" indent="-171450" algn="r">
              <a:buFont typeface="Wingdings"/>
              <a:buChar char="ü"/>
            </a:pPr>
            <a:endParaRPr lang="en-US" sz="1400">
              <a:solidFill>
                <a:srgbClr val="5B6E8C"/>
              </a:solidFill>
              <a:latin typeface="Manrope"/>
              <a:ea typeface="Calibri"/>
              <a:cs typeface="Calibri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414656" y="3987790"/>
            <a:ext cx="340162" cy="15240"/>
          </a:xfrm>
          <a:prstGeom prst="roundRect">
            <a:avLst>
              <a:gd name="adj" fmla="val 1116282"/>
            </a:avLst>
          </a:prstGeom>
          <a:solidFill>
            <a:srgbClr val="B3D5E4"/>
          </a:solidFill>
          <a:ln/>
        </p:spPr>
        <p:txBody>
          <a:bodyPr/>
          <a:lstStyle/>
          <a:p>
            <a:endParaRPr lang="gl-ES"/>
          </a:p>
        </p:txBody>
      </p:sp>
      <p:sp>
        <p:nvSpPr>
          <p:cNvPr id="11" name="Shape 8"/>
          <p:cNvSpPr/>
          <p:nvPr/>
        </p:nvSpPr>
        <p:spPr>
          <a:xfrm>
            <a:off x="7155428" y="3861455"/>
            <a:ext cx="255151" cy="255151"/>
          </a:xfrm>
          <a:prstGeom prst="roundRect">
            <a:avLst>
              <a:gd name="adj" fmla="val 66675"/>
            </a:avLst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gl-ES"/>
          </a:p>
        </p:txBody>
      </p:sp>
      <p:sp>
        <p:nvSpPr>
          <p:cNvPr id="12" name="Text 9"/>
          <p:cNvSpPr/>
          <p:nvPr/>
        </p:nvSpPr>
        <p:spPr>
          <a:xfrm>
            <a:off x="7223690" y="3921284"/>
            <a:ext cx="137825" cy="122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300">
                <a:solidFill>
                  <a:srgbClr val="000000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2</a:t>
            </a:r>
            <a:endParaRPr lang="en-US" sz="1300"/>
          </a:p>
        </p:txBody>
      </p:sp>
      <p:sp>
        <p:nvSpPr>
          <p:cNvPr id="13" name="Text 10"/>
          <p:cNvSpPr/>
          <p:nvPr/>
        </p:nvSpPr>
        <p:spPr>
          <a:xfrm>
            <a:off x="7849979" y="3868192"/>
            <a:ext cx="3518613" cy="228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>
              <a:lnSpc>
                <a:spcPts val="1350"/>
              </a:lnSpc>
              <a:buNone/>
            </a:pPr>
            <a:r>
              <a:rPr lang="en-US" sz="1600">
                <a:solidFill>
                  <a:srgbClr val="5B6E8C"/>
                </a:solidFill>
                <a:latin typeface="Alexandria Medium"/>
                <a:cs typeface="Alexandria Medium"/>
              </a:rPr>
              <a:t>Fase II: Asignación de Destinos</a:t>
            </a:r>
            <a:endParaRPr lang="gl-ES" sz="1600">
              <a:ea typeface="Calibri"/>
              <a:cs typeface="Calibri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862858" y="4190615"/>
            <a:ext cx="6351389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Cada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centro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convoca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o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seu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estudantado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para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escoller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o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destino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.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Procedemento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público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concorrencia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competitiva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: </a:t>
            </a:r>
          </a:p>
          <a:p>
            <a:pPr marL="0" indent="0" algn="l">
              <a:lnSpc>
                <a:spcPts val="1400"/>
              </a:lnSpc>
              <a:buNone/>
            </a:pPr>
            <a:endParaRPr lang="en-US" sz="1400" dirty="0">
              <a:solidFill>
                <a:srgbClr val="5B6E8C"/>
              </a:solidFill>
              <a:latin typeface="Manrope"/>
              <a:ea typeface="Manrope" pitchFamily="34" charset="-122"/>
              <a:cs typeface="Manrope" pitchFamily="34" charset="-120"/>
            </a:endParaRPr>
          </a:p>
          <a:p>
            <a:pPr marL="285750" indent="-285750" algn="l">
              <a:lnSpc>
                <a:spcPts val="14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nota media do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expediente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(31/10/2025)</a:t>
            </a:r>
          </a:p>
          <a:p>
            <a:pPr marL="285750" indent="-285750" algn="l">
              <a:lnSpc>
                <a:spcPts val="1400"/>
              </a:lnSpc>
              <a:buFont typeface="Wingdings" panose="05000000000000000000" pitchFamily="2" charset="2"/>
              <a:buChar char="q"/>
            </a:pP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adecuación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ao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programa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, </a:t>
            </a:r>
          </a:p>
          <a:p>
            <a:pPr marL="285750" indent="-285750" algn="l">
              <a:lnSpc>
                <a:spcPts val="1400"/>
              </a:lnSpc>
              <a:buFont typeface="Wingdings" panose="05000000000000000000" pitchFamily="2" charset="2"/>
              <a:buChar char="q"/>
            </a:pP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competencias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lingüísticas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</a:p>
          <a:p>
            <a:pPr marL="285750" indent="-285750">
              <a:lnSpc>
                <a:spcPts val="1400"/>
              </a:lnSpc>
              <a:buFont typeface="Wingdings" panose="05000000000000000000" pitchFamily="2" charset="2"/>
              <a:buChar char="q"/>
            </a:pP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Reserva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prazas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por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discapacidade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(max 5% das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prazas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en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cada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centro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).</a:t>
            </a:r>
            <a:endParaRPr lang="en-US" sz="1400" dirty="0">
              <a:latin typeface="Manrope"/>
            </a:endParaRPr>
          </a:p>
          <a:p>
            <a:pPr marL="285750" indent="-285750" algn="l">
              <a:lnSpc>
                <a:spcPts val="1400"/>
              </a:lnSpc>
              <a:buFont typeface="Wingdings" panose="05000000000000000000" pitchFamily="2" charset="2"/>
              <a:buChar char="q"/>
            </a:pPr>
            <a:endParaRPr lang="en-US" sz="1400" dirty="0">
              <a:solidFill>
                <a:srgbClr val="5B6E8C"/>
              </a:solidFill>
              <a:latin typeface="Manrope"/>
              <a:ea typeface="Manrope" pitchFamily="34" charset="-122"/>
              <a:cs typeface="Manrope" pitchFamily="34" charset="-12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4127557" y="5201168"/>
            <a:ext cx="2690070" cy="119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350"/>
              </a:lnSpc>
            </a:pPr>
            <a:r>
              <a:rPr lang="en-US" sz="1600" dirty="0">
                <a:solidFill>
                  <a:srgbClr val="5B6E8C"/>
                </a:solidFill>
                <a:latin typeface="Alexandria Medium"/>
                <a:cs typeface="Alexandria Medium"/>
              </a:rPr>
              <a:t>No </a:t>
            </a:r>
            <a:r>
              <a:rPr lang="en-US" sz="1600" dirty="0" err="1">
                <a:solidFill>
                  <a:srgbClr val="5B6E8C"/>
                </a:solidFill>
                <a:latin typeface="Alexandria Medium"/>
                <a:cs typeface="Alexandria Medium"/>
              </a:rPr>
              <a:t>proceso</a:t>
            </a:r>
            <a:r>
              <a:rPr lang="en-US" sz="1600" dirty="0">
                <a:solidFill>
                  <a:srgbClr val="5B6E8C"/>
                </a:solidFill>
                <a:latin typeface="Alexandria Medium"/>
                <a:cs typeface="Alexandria Medium"/>
              </a:rPr>
              <a:t> de </a:t>
            </a:r>
            <a:r>
              <a:rPr lang="en-US" sz="1600" dirty="0" err="1">
                <a:solidFill>
                  <a:srgbClr val="5B6E8C"/>
                </a:solidFill>
                <a:latin typeface="Alexandria Medium"/>
                <a:cs typeface="Alexandria Medium"/>
              </a:rPr>
              <a:t>asignación</a:t>
            </a:r>
            <a:endParaRPr lang="en-US" sz="1600" dirty="0">
              <a:solidFill>
                <a:srgbClr val="5B6E8C"/>
              </a:solidFill>
              <a:latin typeface="Alexandria Medium"/>
              <a:cs typeface="Alexandria Medium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472676" y="5497834"/>
            <a:ext cx="6351389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 algn="r">
              <a:lnSpc>
                <a:spcPts val="14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Non se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asignarán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prazas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que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requiran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B2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ou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C1 a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estudantes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sen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acreditación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. </a:t>
            </a:r>
          </a:p>
          <a:p>
            <a:pPr marL="285750" indent="-285750" algn="r">
              <a:lnSpc>
                <a:spcPts val="1400"/>
              </a:lnSpc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Non </a:t>
            </a:r>
            <a:r>
              <a:rPr lang="en-US" sz="1400" b="1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haberá</a:t>
            </a:r>
            <a:r>
              <a:rPr lang="en-US" sz="1400" b="1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b="1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listaxes</a:t>
            </a:r>
            <a:r>
              <a:rPr lang="en-US" sz="1400" b="1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400" b="1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reserva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nin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asignación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prazas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alternativas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despois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da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publicación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definitiva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.</a:t>
            </a:r>
            <a:endParaRPr lang="en-US" sz="1400" dirty="0">
              <a:latin typeface="Manrope"/>
              <a:ea typeface="Calibri"/>
              <a:cs typeface="Calibri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944493" y="6500217"/>
            <a:ext cx="13836729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b="1" dirty="0" err="1">
                <a:solidFill>
                  <a:srgbClr val="FF0000"/>
                </a:solidFill>
                <a:latin typeface="Manrope"/>
                <a:ea typeface="Manrope" pitchFamily="34" charset="-122"/>
                <a:cs typeface="Manrope" pitchFamily="34" charset="-120"/>
              </a:rPr>
              <a:t>Importante</a:t>
            </a:r>
            <a:r>
              <a:rPr lang="en-US" sz="1400" b="1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: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Infórmate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sobre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a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oferta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académica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,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requisitos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idioma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e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títulos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das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universidades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destino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antes da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reunión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de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asignación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.</a:t>
            </a:r>
            <a:endParaRPr lang="en-US" sz="1400" dirty="0">
              <a:latin typeface="Manrope"/>
              <a:ea typeface="Calibri"/>
              <a:cs typeface="Calibri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02389B0-B32A-25E8-121B-285B209B3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" y="0"/>
            <a:ext cx="14615161" cy="1336357"/>
          </a:xfrm>
          <a:prstGeom prst="rect">
            <a:avLst/>
          </a:prstGeom>
        </p:spPr>
      </p:pic>
      <p:sp>
        <p:nvSpPr>
          <p:cNvPr id="22" name="Text 6">
            <a:extLst>
              <a:ext uri="{FF2B5EF4-FFF2-40B4-BE49-F238E27FC236}">
                <a16:creationId xmlns:a16="http://schemas.microsoft.com/office/drawing/2014/main" id="{5A0A2237-9CC1-ECB2-1728-0B682EE7AA46}"/>
              </a:ext>
            </a:extLst>
          </p:cNvPr>
          <p:cNvSpPr/>
          <p:nvPr/>
        </p:nvSpPr>
        <p:spPr>
          <a:xfrm>
            <a:off x="7769989" y="2537815"/>
            <a:ext cx="6976014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400"/>
              </a:lnSpc>
            </a:pPr>
            <a:endParaRPr lang="en-US" sz="850">
              <a:solidFill>
                <a:srgbClr val="5B6E8C"/>
              </a:solidFill>
              <a:latin typeface="Manrope"/>
            </a:endParaRPr>
          </a:p>
        </p:txBody>
      </p:sp>
      <p:sp>
        <p:nvSpPr>
          <p:cNvPr id="31" name="Shape 13">
            <a:extLst>
              <a:ext uri="{FF2B5EF4-FFF2-40B4-BE49-F238E27FC236}">
                <a16:creationId xmlns:a16="http://schemas.microsoft.com/office/drawing/2014/main" id="{71E21F9F-91FF-3695-197E-FFC48E9A8E49}"/>
              </a:ext>
            </a:extLst>
          </p:cNvPr>
          <p:cNvSpPr/>
          <p:nvPr/>
        </p:nvSpPr>
        <p:spPr>
          <a:xfrm>
            <a:off x="7129669" y="3153630"/>
            <a:ext cx="486970" cy="222953"/>
          </a:xfrm>
          <a:prstGeom prst="homePlate">
            <a:avLst/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gl-ES"/>
          </a:p>
        </p:txBody>
      </p:sp>
      <p:sp>
        <p:nvSpPr>
          <p:cNvPr id="32" name="Text 11">
            <a:extLst>
              <a:ext uri="{FF2B5EF4-FFF2-40B4-BE49-F238E27FC236}">
                <a16:creationId xmlns:a16="http://schemas.microsoft.com/office/drawing/2014/main" id="{9942E634-FE40-6216-6664-9B59DC88A1C0}"/>
              </a:ext>
            </a:extLst>
          </p:cNvPr>
          <p:cNvSpPr/>
          <p:nvPr/>
        </p:nvSpPr>
        <p:spPr>
          <a:xfrm>
            <a:off x="7849978" y="3083031"/>
            <a:ext cx="6351389" cy="362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5 días de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emendas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e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igual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prazo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para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que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o estudantado de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dobres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graos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poida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modificar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ó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centro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polo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que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realizará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a Mobilidade (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por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defecto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asignado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ao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centro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 </a:t>
            </a:r>
            <a:r>
              <a:rPr lang="en-US" sz="1400" dirty="0" err="1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coordinador</a:t>
            </a:r>
            <a:r>
              <a:rPr lang="en-US" sz="1400" dirty="0">
                <a:solidFill>
                  <a:srgbClr val="5B6E8C"/>
                </a:solidFill>
                <a:latin typeface="Manrope"/>
                <a:ea typeface="Manrope" pitchFamily="34" charset="-122"/>
                <a:cs typeface="Manrope" pitchFamily="34" charset="-120"/>
              </a:rPr>
              <a:t>)</a:t>
            </a:r>
            <a:endParaRPr lang="gl-ES" sz="1400" dirty="0"/>
          </a:p>
          <a:p>
            <a:pPr marL="0" indent="0" algn="l">
              <a:lnSpc>
                <a:spcPts val="1400"/>
              </a:lnSpc>
              <a:buNone/>
            </a:pPr>
            <a:endParaRPr lang="en-US" sz="850" dirty="0">
              <a:solidFill>
                <a:srgbClr val="5B6E8C"/>
              </a:solidFill>
              <a:latin typeface="Manrope"/>
            </a:endParaRPr>
          </a:p>
        </p:txBody>
      </p:sp>
      <p:sp>
        <p:nvSpPr>
          <p:cNvPr id="39" name="Shape 13">
            <a:extLst>
              <a:ext uri="{FF2B5EF4-FFF2-40B4-BE49-F238E27FC236}">
                <a16:creationId xmlns:a16="http://schemas.microsoft.com/office/drawing/2014/main" id="{04E9A46C-5E6B-86F1-AFC1-F649A114CBEA}"/>
              </a:ext>
            </a:extLst>
          </p:cNvPr>
          <p:cNvSpPr/>
          <p:nvPr/>
        </p:nvSpPr>
        <p:spPr>
          <a:xfrm rot="10800000">
            <a:off x="6912871" y="5046491"/>
            <a:ext cx="486970" cy="222953"/>
          </a:xfrm>
          <a:prstGeom prst="homePlate">
            <a:avLst/>
          </a:prstGeom>
          <a:solidFill>
            <a:srgbClr val="E6F7FF"/>
          </a:solidFill>
          <a:ln w="7620">
            <a:solidFill>
              <a:srgbClr val="B3D5E4"/>
            </a:solidFill>
            <a:prstDash val="solid"/>
          </a:ln>
        </p:spPr>
        <p:txBody>
          <a:bodyPr/>
          <a:lstStyle/>
          <a:p>
            <a:endParaRPr lang="gl-E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ED1D5CB-9470-A0D2-D943-EEE7CFE79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2305" y="7304453"/>
            <a:ext cx="3209524" cy="8190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8362F2-D1E9-FFD8-C3C1-A791BD7FB85D}"/>
              </a:ext>
            </a:extLst>
          </p:cNvPr>
          <p:cNvSpPr txBox="1"/>
          <p:nvPr/>
        </p:nvSpPr>
        <p:spPr>
          <a:xfrm>
            <a:off x="5426765" y="2136335"/>
            <a:ext cx="7315200" cy="268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lnSpc>
                <a:spcPts val="2550"/>
              </a:lnSpc>
              <a:buFont typeface="Wingdings" panose="05000000000000000000" pitchFamily="2" charset="2"/>
              <a:buChar char="q"/>
            </a:pP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Convenios entre facultades (e </a:t>
            </a:r>
            <a:r>
              <a:rPr lang="gl-ES" sz="1600" dirty="0" err="1">
                <a:solidFill>
                  <a:srgbClr val="5B6E8C"/>
                </a:solidFill>
                <a:latin typeface="Manrope" pitchFamily="34" charset="0"/>
              </a:rPr>
              <a:t>mestrados</a:t>
            </a: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), especificando áreas de estudo</a:t>
            </a:r>
            <a:r>
              <a:rPr lang="en-US" sz="1600" dirty="0">
                <a:solidFill>
                  <a:srgbClr val="5B6E8C"/>
                </a:solidFill>
                <a:latin typeface="Manrope" pitchFamily="34" charset="0"/>
              </a:rPr>
              <a:t>​</a:t>
            </a:r>
          </a:p>
          <a:p>
            <a:pPr marL="285750" indent="-285750" fontAlgn="base">
              <a:lnSpc>
                <a:spcPts val="2550"/>
              </a:lnSpc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5B6E8C"/>
              </a:solidFill>
              <a:latin typeface="Manrope" pitchFamily="34" charset="0"/>
            </a:endParaRPr>
          </a:p>
          <a:p>
            <a:pPr marL="285750" indent="-285750" fontAlgn="base">
              <a:lnSpc>
                <a:spcPts val="2550"/>
              </a:lnSpc>
              <a:buFont typeface="Wingdings" panose="05000000000000000000" pitchFamily="2" charset="2"/>
              <a:buChar char="q"/>
            </a:pP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Listaxe dispoñible no Anexo I da convocatoria</a:t>
            </a:r>
            <a:r>
              <a:rPr lang="en-US" sz="1600" dirty="0">
                <a:solidFill>
                  <a:srgbClr val="5B6E8C"/>
                </a:solidFill>
                <a:latin typeface="Manrope" pitchFamily="34" charset="0"/>
              </a:rPr>
              <a:t>​</a:t>
            </a:r>
          </a:p>
          <a:p>
            <a:pPr marL="285750" indent="-285750" fontAlgn="base">
              <a:lnSpc>
                <a:spcPts val="2550"/>
              </a:lnSpc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5B6E8C"/>
              </a:solidFill>
              <a:latin typeface="Manrope" pitchFamily="34" charset="0"/>
            </a:endParaRPr>
          </a:p>
          <a:p>
            <a:pPr marL="285750" indent="-285750" fontAlgn="base">
              <a:lnSpc>
                <a:spcPts val="2550"/>
              </a:lnSpc>
              <a:buFont typeface="Wingdings" panose="05000000000000000000" pitchFamily="2" charset="2"/>
              <a:buChar char="q"/>
            </a:pP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Non se pode optar a destinos doutra facultade ou escola que non sexa a propia (nin doutro </a:t>
            </a:r>
            <a:r>
              <a:rPr lang="gl-ES" sz="1600" dirty="0" err="1">
                <a:solidFill>
                  <a:srgbClr val="5B6E8C"/>
                </a:solidFill>
                <a:latin typeface="Manrope" pitchFamily="34" charset="0"/>
              </a:rPr>
              <a:t>mestrado</a:t>
            </a: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)</a:t>
            </a:r>
            <a:r>
              <a:rPr lang="en-US" sz="1600" dirty="0">
                <a:solidFill>
                  <a:srgbClr val="5B6E8C"/>
                </a:solidFill>
                <a:latin typeface="Manrope" pitchFamily="34" charset="0"/>
              </a:rPr>
              <a:t>​</a:t>
            </a:r>
          </a:p>
          <a:p>
            <a:pPr algn="l" rtl="0" fontAlgn="base">
              <a:lnSpc>
                <a:spcPts val="2025"/>
              </a:lnSpc>
            </a:pPr>
            <a:endParaRPr lang="en-US" b="0" i="0" dirty="0">
              <a:solidFill>
                <a:srgbClr val="000000"/>
              </a:solidFill>
              <a:effectLst/>
              <a:latin typeface="Manrope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6E7E04-8308-E73D-55EB-3628F9EBBDD1}"/>
              </a:ext>
            </a:extLst>
          </p:cNvPr>
          <p:cNvSpPr txBox="1"/>
          <p:nvPr/>
        </p:nvSpPr>
        <p:spPr>
          <a:xfrm>
            <a:off x="5287617" y="468535"/>
            <a:ext cx="7315200" cy="70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5B6E8C"/>
                </a:solidFill>
                <a:latin typeface="Alexandria Medium" pitchFamily="34" charset="0"/>
                <a:ea typeface="Alexandria Medium" pitchFamily="34" charset="-122"/>
                <a:cs typeface="Alexandria Medium" pitchFamily="34" charset="-120"/>
              </a:rPr>
              <a:t>Destinos</a:t>
            </a:r>
            <a:endParaRPr lang="en-US" sz="4000" dirty="0"/>
          </a:p>
        </p:txBody>
      </p:sp>
      <p:sp>
        <p:nvSpPr>
          <p:cNvPr id="8" name="Shape 9">
            <a:extLst>
              <a:ext uri="{FF2B5EF4-FFF2-40B4-BE49-F238E27FC236}">
                <a16:creationId xmlns:a16="http://schemas.microsoft.com/office/drawing/2014/main" id="{68F1F521-659B-C555-E986-253F546768AE}"/>
              </a:ext>
            </a:extLst>
          </p:cNvPr>
          <p:cNvSpPr/>
          <p:nvPr/>
        </p:nvSpPr>
        <p:spPr>
          <a:xfrm>
            <a:off x="5287617" y="5247402"/>
            <a:ext cx="8408568" cy="1065444"/>
          </a:xfrm>
          <a:prstGeom prst="roundRect">
            <a:avLst>
              <a:gd name="adj" fmla="val 35306"/>
            </a:avLst>
          </a:prstGeom>
          <a:solidFill>
            <a:srgbClr val="B3E7FE"/>
          </a:solidFill>
          <a:ln/>
        </p:spPr>
        <p:txBody>
          <a:bodyPr/>
          <a:lstStyle/>
          <a:p>
            <a:pPr marL="285750" indent="-285750" fontAlgn="base">
              <a:lnSpc>
                <a:spcPts val="2025"/>
              </a:lnSpc>
              <a:buFont typeface="Wingdings" panose="05000000000000000000" pitchFamily="2" charset="2"/>
              <a:buChar char="q"/>
            </a:pP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O idioma ou requisitos son sempre os mínimos esixidos pola USC, pero certas universidades poden esixir niveis ou requisitos adicionais. É necesario consultar sempre a </a:t>
            </a:r>
            <a:r>
              <a:rPr lang="gl-ES" sz="1600" dirty="0" err="1">
                <a:solidFill>
                  <a:srgbClr val="5B6E8C"/>
                </a:solidFill>
                <a:latin typeface="Manrope" pitchFamily="34" charset="0"/>
              </a:rPr>
              <a:t>web</a:t>
            </a:r>
            <a:r>
              <a:rPr lang="gl-ES" sz="1600" dirty="0">
                <a:solidFill>
                  <a:srgbClr val="5B6E8C"/>
                </a:solidFill>
                <a:latin typeface="Manrope" pitchFamily="34" charset="0"/>
              </a:rPr>
              <a:t> das universidades do teu interese.</a:t>
            </a:r>
            <a:endParaRPr lang="en-US" sz="1600" dirty="0">
              <a:solidFill>
                <a:srgbClr val="5B6E8C"/>
              </a:solidFill>
              <a:latin typeface="Manrope" pitchFamily="34" charset="0"/>
            </a:endParaRPr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1087" cy="821620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7658E05-1597-99D4-FA6E-CE8BE1567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4083" y="7351541"/>
            <a:ext cx="3209524" cy="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20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2051</TotalTime>
  <Words>2261</Words>
  <Application>Microsoft Office PowerPoint</Application>
  <PresentationFormat>Personalizado</PresentationFormat>
  <Paragraphs>303</Paragraphs>
  <Slides>15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Alexandria Medium</vt:lpstr>
      <vt:lpstr>Wingdings 2</vt:lpstr>
      <vt:lpstr>Arial</vt:lpstr>
      <vt:lpstr>Times New Roman</vt:lpstr>
      <vt:lpstr>Courier New</vt:lpstr>
      <vt:lpstr>Manrope</vt:lpstr>
      <vt:lpstr>Calibri</vt:lpstr>
      <vt:lpstr>Wingdings</vt:lpstr>
      <vt:lpstr>Aptos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Dolores</dc:creator>
  <cp:lastModifiedBy>Dolores</cp:lastModifiedBy>
  <cp:revision>226</cp:revision>
  <cp:lastPrinted>2025-11-24T12:05:41Z</cp:lastPrinted>
  <dcterms:created xsi:type="dcterms:W3CDTF">2025-11-02T20:01:28Z</dcterms:created>
  <dcterms:modified xsi:type="dcterms:W3CDTF">2025-11-26T12:49:00Z</dcterms:modified>
</cp:coreProperties>
</file>