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723" r:id="rId3"/>
  </p:sldMasterIdLst>
  <p:notesMasterIdLst>
    <p:notesMasterId r:id="rId41"/>
  </p:notesMasterIdLst>
  <p:handoutMasterIdLst>
    <p:handoutMasterId r:id="rId42"/>
  </p:handoutMasterIdLst>
  <p:sldIdLst>
    <p:sldId id="416" r:id="rId4"/>
    <p:sldId id="385" r:id="rId5"/>
    <p:sldId id="422" r:id="rId6"/>
    <p:sldId id="439" r:id="rId7"/>
    <p:sldId id="440" r:id="rId8"/>
    <p:sldId id="490" r:id="rId9"/>
    <p:sldId id="491" r:id="rId10"/>
    <p:sldId id="492" r:id="rId11"/>
    <p:sldId id="441" r:id="rId12"/>
    <p:sldId id="478" r:id="rId13"/>
    <p:sldId id="484" r:id="rId14"/>
    <p:sldId id="477" r:id="rId15"/>
    <p:sldId id="493" r:id="rId16"/>
    <p:sldId id="417" r:id="rId17"/>
    <p:sldId id="481" r:id="rId18"/>
    <p:sldId id="430" r:id="rId19"/>
    <p:sldId id="482" r:id="rId20"/>
    <p:sldId id="431" r:id="rId21"/>
    <p:sldId id="398" r:id="rId22"/>
    <p:sldId id="429" r:id="rId23"/>
    <p:sldId id="448" r:id="rId24"/>
    <p:sldId id="449" r:id="rId25"/>
    <p:sldId id="450" r:id="rId26"/>
    <p:sldId id="475" r:id="rId27"/>
    <p:sldId id="489" r:id="rId28"/>
    <p:sldId id="447" r:id="rId29"/>
    <p:sldId id="386" r:id="rId30"/>
    <p:sldId id="480" r:id="rId31"/>
    <p:sldId id="424" r:id="rId32"/>
    <p:sldId id="425" r:id="rId33"/>
    <p:sldId id="473" r:id="rId34"/>
    <p:sldId id="483" r:id="rId35"/>
    <p:sldId id="388" r:id="rId36"/>
    <p:sldId id="354" r:id="rId37"/>
    <p:sldId id="377" r:id="rId38"/>
    <p:sldId id="355" r:id="rId39"/>
    <p:sldId id="389" r:id="rId40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13A128-6392-B5B3-A92D-8C0BBFB5141D}" name="GOMEZ PATO ROSA MARTA" initials="GPRM" userId="GOMEZ PATO ROSA MART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F8"/>
    <a:srgbClr val="A5ADE9"/>
    <a:srgbClr val="C2D2FE"/>
    <a:srgbClr val="FFFF00"/>
    <a:srgbClr val="FF9933"/>
    <a:srgbClr val="D3DBE3"/>
    <a:srgbClr val="BAE2FE"/>
    <a:srgbClr val="D4DAE4"/>
    <a:srgbClr val="FF3300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7513" autoAdjust="0"/>
  </p:normalViewPr>
  <p:slideViewPr>
    <p:cSldViewPr>
      <p:cViewPr varScale="1">
        <p:scale>
          <a:sx n="78" d="100"/>
          <a:sy n="78" d="100"/>
        </p:scale>
        <p:origin x="155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A347670-967C-44C8-83DB-B9412626E273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80665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810E92E-E01E-498D-B9BC-E1F9219512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3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CBFE88-5467-471C-B2EE-45C2D433931D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472C6E1-9666-4D25-B9B6-910A3E5CF2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65F35-0ED9-4EBA-9941-149730F98696}" type="datetimeFigureOut">
              <a:rPr lang="en-US" smtClean="0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FEE5283-22A1-4F03-91F2-9C417A68AC3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905C-3BDD-4692-A1DA-1916244E7EB0}" type="datetimeFigureOut">
              <a:rPr lang="en-US" smtClean="0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2A96417-D826-4C28-9608-E20D27A1AA0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C746B-06DF-458D-A8C6-A4836C105AB9}" type="datetimeFigureOut">
              <a:rPr lang="en-US" smtClean="0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81211-4547-4C6D-967D-02050D1D055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AB66E-E528-4508-B945-0E6D42CDEA62}" type="datetimeFigureOut">
              <a:rPr lang="en-US" smtClean="0"/>
              <a:pPr>
                <a:defRPr/>
              </a:pPr>
              <a:t>12/9/2024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F8C16-FE07-47D2-8B2A-5024E0BB74E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B3F05-0EEE-4C19-B9ED-D3A88397A8A1}" type="datetimeFigureOut">
              <a:rPr lang="en-US" smtClean="0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7910B43-BECF-4548-B2A5-0658D3AE508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2A8BC-C79F-44F8-93C0-138A01EEDFFA}" type="datetimeFigureOut">
              <a:rPr lang="en-US" smtClean="0"/>
              <a:pPr>
                <a:defRPr/>
              </a:pPr>
              <a:t>12/9/2024</a:t>
            </a:fld>
            <a:endParaRPr lang="en-U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98B73-CC85-47DE-BA2F-5D2608205AA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AE1FB-80CE-48A2-834B-44BF81C70C7C}" type="datetimeFigureOut">
              <a:rPr lang="en-US" smtClean="0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36545-9B6B-4251-B444-A3972E0EC47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9BD72-12A5-4D67-8B64-104F85420B07}" type="datetimeFigureOut">
              <a:rPr lang="en-US" smtClean="0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1DD20-145B-46A3-88BB-0E97D965018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D0E00-D19E-4206-B582-8C0B3E2EA8C0}" type="datetimeFigureOut">
              <a:rPr lang="en-US" smtClean="0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09D01-9F6F-4C04-83B2-96C1239A39C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85E51-7C1B-42C3-8BB5-8B8397CF2FE6}" type="datetimeFigureOut">
              <a:rPr lang="en-US" smtClean="0"/>
              <a:pPr>
                <a:defRPr/>
              </a:pPr>
              <a:t>12/9/2024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1FAC-BA5E-4A56-AAF6-1CD17CC0E2A1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52912-8E64-4047-A195-A91404562A6D}" type="datetimeFigureOut">
              <a:rPr lang="en-US" smtClean="0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AC47C-DA9A-4090-8CC8-C610FD40857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4DAE4"/>
            </a:gs>
            <a:gs pos="50000">
              <a:srgbClr val="D3DBE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Imag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1628775"/>
            <a:ext cx="4927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4DAE4"/>
            </a:gs>
            <a:gs pos="50000">
              <a:srgbClr val="D3DBE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DAE4"/>
            </a:gs>
            <a:gs pos="50000">
              <a:srgbClr val="D3DBE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12/9/2024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.gal/gl/servizos/area/internacion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usc.es/es/perfis/internacional/normativa.html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earning-agreement.eu/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earning-agreement.eu/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uxa.norte@usc.es" TargetMode="External"/><Relationship Id="rId3" Type="http://schemas.openxmlformats.org/officeDocument/2006/relationships/hyperlink" Target="mailto:sicue@usc.es" TargetMode="External"/><Relationship Id="rId7" Type="http://schemas.openxmlformats.org/officeDocument/2006/relationships/hyperlink" Target="mailto:sxa@usc.es" TargetMode="External"/><Relationship Id="rId12" Type="http://schemas.openxmlformats.org/officeDocument/2006/relationships/image" Target="../media/image6.png"/><Relationship Id="rId2" Type="http://schemas.openxmlformats.org/officeDocument/2006/relationships/hyperlink" Target="mailto:Bilateral.exchange@usc.es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international.lugo@usc.gal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Erasmus.ka107@usc.es" TargetMode="External"/><Relationship Id="rId10" Type="http://schemas.openxmlformats.org/officeDocument/2006/relationships/image" Target="../media/image4.jpeg"/><Relationship Id="rId4" Type="http://schemas.openxmlformats.org/officeDocument/2006/relationships/hyperlink" Target="mailto:erasmus.practicas@usc.gal" TargetMode="External"/><Relationship Id="rId9" Type="http://schemas.openxmlformats.org/officeDocument/2006/relationships/hyperlink" Target="mailto:uxa.sur@usc.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rasmus-plus.ec.europa.eu/es/resources-and-tools/distance-calculator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87325" y="2317750"/>
            <a:ext cx="8761413" cy="2335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Programas de mobilidade estudantil</a:t>
            </a:r>
            <a:b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ERASMUS+ 2025/26 (GRAO, DOBRE GRAO e MÁSTER+60)</a:t>
            </a:r>
            <a:b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gl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 presentación non é vinculante, unicamente </a:t>
            </a:r>
            <a:r>
              <a:rPr lang="gl-ES" sz="20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orientativa</a:t>
            </a:r>
            <a:r>
              <a:rPr lang="gl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sobre o contido da convocatoria oficial </a:t>
            </a:r>
            <a:r>
              <a:rPr lang="es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publicada no Portal Internacional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dirty="0">
                <a:hlinkClick r:id="rId3"/>
              </a:rPr>
              <a:t>https://www.usc.gal/gl/servizos/area/internacional</a:t>
            </a:r>
            <a:r>
              <a:rPr lang="es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sz="2000" dirty="0"/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gl-ES" sz="20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gl-ES" sz="20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65300" y="4437063"/>
            <a:ext cx="5768975" cy="1872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lang="es-E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OFICINA DE MOBILIDADE</a:t>
            </a:r>
          </a:p>
          <a:p>
            <a:pPr algn="ctr"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Pavillón Estudantil- 1º Andar - Campus SUR - Santiago</a:t>
            </a:r>
          </a:p>
          <a:p>
            <a:pPr algn="ctr"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Edificio Intercentros - Lugo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526" y="310949"/>
            <a:ext cx="1081732" cy="701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411F096-44BD-81C9-C310-D85CAA96AA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512" t="44944" b="15730"/>
          <a:stretch/>
        </p:blipFill>
        <p:spPr bwMode="auto">
          <a:xfrm>
            <a:off x="6084168" y="469555"/>
            <a:ext cx="1036320" cy="300990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49F4FA-C0B9-50DA-AE70-A49917E139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16" t="6441" r="7561" b="7457"/>
          <a:stretch/>
        </p:blipFill>
        <p:spPr bwMode="auto">
          <a:xfrm>
            <a:off x="7236296" y="310949"/>
            <a:ext cx="96710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/>
              <a:t>BOLSA </a:t>
            </a:r>
            <a:r>
              <a:rPr lang="es-ES" sz="2800" dirty="0" err="1"/>
              <a:t>XUNtA</a:t>
            </a:r>
            <a:r>
              <a:rPr lang="es-ES" sz="2800" dirty="0"/>
              <a:t> (datos 23/24)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69757"/>
              </p:ext>
            </p:extLst>
          </p:nvPr>
        </p:nvGraphicFramePr>
        <p:xfrm>
          <a:off x="1587859" y="1628800"/>
          <a:ext cx="6120681" cy="405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PAÍSES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FFFF00"/>
                          </a:solidFill>
                        </a:rPr>
                        <a:t>Tres importes diferentes en función do país de destino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IMPORTE POR MES </a:t>
                      </a:r>
                    </a:p>
                    <a:p>
                      <a:pPr algn="ctr"/>
                      <a:r>
                        <a:rPr lang="es-ES" dirty="0"/>
                        <a:t>(de 2 a 9 MESES)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endParaRPr lang="gl-ES" sz="2000" noProof="0" dirty="0"/>
                    </a:p>
                    <a:p>
                      <a:pPr algn="ctr"/>
                      <a:r>
                        <a:rPr lang="gl-ES" sz="2000" noProof="0" dirty="0"/>
                        <a:t>Países do Grupo 1</a:t>
                      </a:r>
                    </a:p>
                  </a:txBody>
                  <a:tcPr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gl-ES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gl-ES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195 €</a:t>
                      </a:r>
                    </a:p>
                  </a:txBody>
                  <a:tcPr>
                    <a:solidFill>
                      <a:srgbClr val="BA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endParaRPr lang="gl-ES" sz="2000" noProof="0" dirty="0"/>
                    </a:p>
                    <a:p>
                      <a:pPr algn="ctr"/>
                      <a:r>
                        <a:rPr lang="gl-ES" sz="2000" noProof="0" dirty="0"/>
                        <a:t>Países do Grupo</a:t>
                      </a:r>
                      <a:r>
                        <a:rPr lang="gl-ES" sz="2000" baseline="0" noProof="0" dirty="0"/>
                        <a:t> 2</a:t>
                      </a:r>
                      <a:endParaRPr lang="gl-ES" sz="2000" noProof="0" dirty="0"/>
                    </a:p>
                  </a:txBody>
                  <a:tcPr>
                    <a:solidFill>
                      <a:srgbClr val="D3D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gl-ES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gl-ES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165 €</a:t>
                      </a:r>
                    </a:p>
                    <a:p>
                      <a:pPr algn="ctr"/>
                      <a:endParaRPr kumimoji="0" lang="gl-ES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3D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endParaRPr lang="gl-ES" sz="2000" noProof="0" dirty="0"/>
                    </a:p>
                    <a:p>
                      <a:pPr algn="ctr"/>
                      <a:r>
                        <a:rPr lang="gl-ES" sz="2000" noProof="0" dirty="0"/>
                        <a:t>Países</a:t>
                      </a:r>
                      <a:r>
                        <a:rPr lang="gl-ES" sz="2000" baseline="0" noProof="0" dirty="0"/>
                        <a:t> do </a:t>
                      </a:r>
                      <a:r>
                        <a:rPr lang="gl-ES" sz="2000" noProof="0" dirty="0"/>
                        <a:t>Grupo</a:t>
                      </a:r>
                      <a:r>
                        <a:rPr lang="gl-ES" sz="2000" baseline="0" noProof="0" dirty="0"/>
                        <a:t> 3</a:t>
                      </a:r>
                      <a:endParaRPr lang="gl-ES" sz="2000" noProof="0" dirty="0"/>
                    </a:p>
                  </a:txBody>
                  <a:tcPr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gl-ES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gl-ES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125 €</a:t>
                      </a:r>
                    </a:p>
                    <a:p>
                      <a:pPr algn="ctr"/>
                      <a:endParaRPr kumimoji="0" lang="gl-ES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A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3AADACBA-4DE4-F6A5-0421-C0AF3C57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9EE3468-BBB5-B735-6BEB-C858BB155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7EB96FB-EA8D-A1B2-5F19-48FF45E31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26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err="1"/>
              <a:t>Axudas</a:t>
            </a:r>
            <a:r>
              <a:rPr lang="es-ES" sz="2800" dirty="0"/>
              <a:t> banco </a:t>
            </a:r>
            <a:r>
              <a:rPr lang="es-ES" sz="2800" dirty="0" err="1"/>
              <a:t>santander</a:t>
            </a:r>
            <a:r>
              <a:rPr lang="es-ES" sz="2800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653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b="1" dirty="0" err="1"/>
              <a:t>Axudas</a:t>
            </a:r>
            <a:r>
              <a:rPr lang="es-ES" b="1" dirty="0"/>
              <a:t> no curso 24/25</a:t>
            </a:r>
            <a:endParaRPr lang="es-ES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2 bolsas de 1.000 € </a:t>
            </a:r>
            <a:r>
              <a:rPr lang="es-ES" dirty="0"/>
              <a:t>(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</a:t>
            </a:r>
            <a:r>
              <a:rPr lang="es-ES" dirty="0" err="1"/>
              <a:t>mellor</a:t>
            </a:r>
            <a:r>
              <a:rPr lang="es-ES" dirty="0"/>
              <a:t> expediente e </a:t>
            </a:r>
            <a:r>
              <a:rPr lang="es-ES" dirty="0" err="1"/>
              <a:t>outra</a:t>
            </a:r>
            <a:r>
              <a:rPr lang="es-ES" dirty="0"/>
              <a:t> a alumnado con </a:t>
            </a:r>
            <a:r>
              <a:rPr lang="es-ES" dirty="0" err="1"/>
              <a:t>discapacidade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</a:t>
            </a:r>
            <a:r>
              <a:rPr lang="es-ES" dirty="0" err="1"/>
              <a:t>mellor</a:t>
            </a:r>
            <a:r>
              <a:rPr lang="es-ES" dirty="0"/>
              <a:t> expediente)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28 bolsas de 500 € </a:t>
            </a:r>
            <a:r>
              <a:rPr lang="es-ES" dirty="0"/>
              <a:t>(</a:t>
            </a:r>
            <a:r>
              <a:rPr lang="es-ES" dirty="0" err="1"/>
              <a:t>aos</a:t>
            </a:r>
            <a:r>
              <a:rPr lang="es-ES" dirty="0"/>
              <a:t> </a:t>
            </a:r>
            <a:r>
              <a:rPr lang="es-ES" dirty="0" err="1"/>
              <a:t>mellores</a:t>
            </a:r>
            <a:r>
              <a:rPr lang="es-ES" dirty="0"/>
              <a:t> expedientes)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err="1"/>
              <a:t>Prazo</a:t>
            </a:r>
            <a:r>
              <a:rPr lang="es-ES" dirty="0"/>
              <a:t> de </a:t>
            </a:r>
            <a:r>
              <a:rPr lang="gl-ES" dirty="0"/>
              <a:t>inscrición</a:t>
            </a:r>
            <a:r>
              <a:rPr lang="es-ES" dirty="0"/>
              <a:t>: </a:t>
            </a:r>
            <a:r>
              <a:rPr lang="es-ES" b="1" dirty="0"/>
              <a:t>Ata o 30 de abril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A </a:t>
            </a:r>
            <a:r>
              <a:rPr lang="es-ES" b="1" dirty="0" err="1"/>
              <a:t>inscrición</a:t>
            </a:r>
            <a:r>
              <a:rPr lang="es-ES" b="1" dirty="0"/>
              <a:t> </a:t>
            </a:r>
            <a:r>
              <a:rPr lang="es-ES" b="1" dirty="0" err="1"/>
              <a:t>farase</a:t>
            </a:r>
            <a:r>
              <a:rPr lang="es-ES" b="1" dirty="0"/>
              <a:t> </a:t>
            </a:r>
            <a:r>
              <a:rPr lang="es-ES" b="1" dirty="0" err="1"/>
              <a:t>unha</a:t>
            </a:r>
            <a:r>
              <a:rPr lang="es-ES" b="1" dirty="0"/>
              <a:t> vez o </a:t>
            </a:r>
            <a:r>
              <a:rPr lang="es-ES" b="1" dirty="0" err="1"/>
              <a:t>estudantado</a:t>
            </a:r>
            <a:r>
              <a:rPr lang="es-ES" b="1" dirty="0"/>
              <a:t> teña </a:t>
            </a:r>
            <a:r>
              <a:rPr lang="es-ES" b="1" dirty="0" err="1"/>
              <a:t>adxudicado</a:t>
            </a:r>
            <a:r>
              <a:rPr lang="es-ES" b="1" dirty="0"/>
              <a:t> un destino Erasmus+</a:t>
            </a:r>
          </a:p>
          <a:p>
            <a:pPr>
              <a:buFont typeface="Wingdings" panose="05000000000000000000" pitchFamily="2" charset="2"/>
              <a:buChar char="q"/>
            </a:pPr>
            <a:endParaRPr lang="es-E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DAD4E-D986-BD40-BF31-24F20AA5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023E6D9-8DFB-61B7-FB3C-B271DF815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6B6A6E-2E7A-D096-C483-52F86D7A7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11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/>
              <a:t>BOLSAS: </a:t>
            </a:r>
            <a:r>
              <a:rPr lang="es-ES" sz="2800" dirty="0" err="1"/>
              <a:t>dúbidas</a:t>
            </a:r>
            <a:r>
              <a:rPr lang="es-ES" sz="2800" dirty="0"/>
              <a:t> frecuentes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52" y="1340768"/>
            <a:ext cx="81369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gl-ES" sz="2200" dirty="0">
                <a:solidFill>
                  <a:srgbClr val="0070C0"/>
                </a:solidFill>
              </a:rPr>
              <a:t>Se vou de Erasmus, ademais da bolsa da UE, axuda da Xunta etc. podo pedir a bolsa do MECD?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gl-ES" sz="2200" dirty="0"/>
              <a:t>Si, podes. Tes dereito ás mesmas bolsas que se fixeses o curso en España.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gl-ES" sz="2000" dirty="0">
                <a:solidFill>
                  <a:srgbClr val="0070C0"/>
                </a:solidFill>
              </a:rPr>
              <a:t>É certo que non teño que pedir eu nada, xa o fai a universidade por min?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gl-ES" sz="2000" b="1" dirty="0"/>
              <a:t>NON É CERTO</a:t>
            </a:r>
            <a:r>
              <a:rPr lang="gl-ES" sz="2000" dirty="0"/>
              <a:t>, todas as axudas ás que teñas dereito </a:t>
            </a:r>
            <a:r>
              <a:rPr lang="gl-ES" sz="2000" dirty="0">
                <a:solidFill>
                  <a:srgbClr val="FF0000"/>
                </a:solidFill>
              </a:rPr>
              <a:t>terás que solicitalas ti</a:t>
            </a:r>
            <a:r>
              <a:rPr lang="gl-ES" sz="2000" dirty="0"/>
              <a:t> </a:t>
            </a:r>
            <a:r>
              <a:rPr lang="gl-ES" sz="2000" dirty="0">
                <a:solidFill>
                  <a:srgbClr val="FF0000"/>
                </a:solidFill>
              </a:rPr>
              <a:t>en tempo e forma</a:t>
            </a:r>
            <a:r>
              <a:rPr lang="gl-ES" sz="2000" dirty="0"/>
              <a:t>. No caso da axuda da Unión Europea a USC é intermediaria, fai a solicitude no nome do seu </a:t>
            </a:r>
            <a:r>
              <a:rPr lang="gl-ES" sz="2000" dirty="0" err="1"/>
              <a:t>estudantado</a:t>
            </a:r>
            <a:r>
              <a:rPr lang="gl-ES" sz="2000" dirty="0"/>
              <a:t>, pero unha vez que a concedan terás que asinar un convenio financeiro que che enviaremos cando estea dispoñible (en verán se inicias a mobilidade no primeiro semestre).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gl-ES" sz="2200" dirty="0">
                <a:solidFill>
                  <a:srgbClr val="0070C0"/>
                </a:solidFill>
              </a:rPr>
              <a:t>A axuda da UE ingrésase mensualmente?</a:t>
            </a:r>
            <a:r>
              <a:rPr lang="gl-ES" sz="2000" dirty="0"/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gl-ES" sz="2000" dirty="0"/>
              <a:t>Non, a USC ingresa o importe total da axuda concedida nun único pagamento ao inicio da mobilidade, incluída a axuda para a viaxe.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B04700D-179E-C419-1B5C-8073E7BFC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AD6C1C5-D2B5-A127-7C53-583C1EE2D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16185B-CDC5-62BD-0D6D-7CD570321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20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B0E34EBF-4CFC-4219-DCBF-DC67213D0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err="1"/>
              <a:t>solicitude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 través da secretaría virtual da/o </a:t>
            </a:r>
            <a:r>
              <a:rPr lang="es-ES" dirty="0" err="1">
                <a:solidFill>
                  <a:schemeClr val="tx1"/>
                </a:solidFill>
              </a:rPr>
              <a:t>estudante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Cargar título/s de idioma (escaneados en formato PDF, RTF, DOC, DOCX, ODT </a:t>
            </a:r>
            <a:r>
              <a:rPr lang="es-ES" dirty="0" err="1">
                <a:solidFill>
                  <a:schemeClr val="tx1"/>
                </a:solidFill>
              </a:rPr>
              <a:t>ou</a:t>
            </a:r>
            <a:r>
              <a:rPr lang="es-ES" dirty="0">
                <a:solidFill>
                  <a:schemeClr val="tx1"/>
                </a:solidFill>
              </a:rPr>
              <a:t> JPG; peso máximo 1 MB)</a:t>
            </a:r>
          </a:p>
          <a:p>
            <a:r>
              <a:rPr lang="es-ES" dirty="0">
                <a:solidFill>
                  <a:schemeClr val="tx1"/>
                </a:solidFill>
              </a:rPr>
              <a:t>Indicar o número bancario (IBAN) da conta onde se </a:t>
            </a:r>
            <a:r>
              <a:rPr lang="es-ES" dirty="0" err="1">
                <a:solidFill>
                  <a:schemeClr val="tx1"/>
                </a:solidFill>
              </a:rPr>
              <a:t>quere</a:t>
            </a:r>
            <a:r>
              <a:rPr lang="es-ES" dirty="0">
                <a:solidFill>
                  <a:schemeClr val="tx1"/>
                </a:solidFill>
              </a:rPr>
              <a:t> recibir a bolsa.</a:t>
            </a:r>
          </a:p>
          <a:p>
            <a:r>
              <a:rPr lang="es-ES" dirty="0" err="1">
                <a:solidFill>
                  <a:schemeClr val="tx1"/>
                </a:solidFill>
              </a:rPr>
              <a:t>Prazo</a:t>
            </a:r>
            <a:r>
              <a:rPr lang="es-ES" dirty="0">
                <a:solidFill>
                  <a:schemeClr val="tx1"/>
                </a:solidFill>
              </a:rPr>
              <a:t> ata o 30 de </a:t>
            </a:r>
            <a:r>
              <a:rPr lang="es-ES" dirty="0" err="1">
                <a:solidFill>
                  <a:schemeClr val="tx1"/>
                </a:solidFill>
              </a:rPr>
              <a:t>decembro</a:t>
            </a:r>
            <a:r>
              <a:rPr lang="es-ES" dirty="0">
                <a:solidFill>
                  <a:schemeClr val="tx1"/>
                </a:solidFill>
              </a:rPr>
              <a:t> inclusive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1AE8C-0795-70F8-045E-942ECC45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5AFB082-443C-AD82-E8AF-E4AD42C85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E08E49-7C81-6611-29D3-7CD8234775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Solicitude</a:t>
            </a:r>
            <a:r>
              <a:rPr lang="es-ES" dirty="0"/>
              <a:t> na secretaría virtual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3" y="1315669"/>
            <a:ext cx="8568602" cy="4358351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539552" y="3212976"/>
            <a:ext cx="1152128" cy="360040"/>
          </a:xfrm>
          <a:prstGeom prst="ellipse">
            <a:avLst/>
          </a:prstGeom>
          <a:noFill/>
          <a:ln w="508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20345492">
            <a:off x="4602576" y="4357695"/>
            <a:ext cx="2105383" cy="70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65F43ED-6EE4-A95D-6C9B-DF0525A7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B18923D-CC61-F7A1-E6A9-DEB16CEB4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090923-F6D3-95DA-CB9A-67D2CC523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2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2 Marcador de contenido"/>
          <p:cNvSpPr>
            <a:spLocks noGrp="1"/>
          </p:cNvSpPr>
          <p:nvPr>
            <p:ph idx="1"/>
          </p:nvPr>
        </p:nvSpPr>
        <p:spPr>
          <a:xfrm>
            <a:off x="107950" y="549275"/>
            <a:ext cx="8883650" cy="5530850"/>
          </a:xfrm>
        </p:spPr>
        <p:txBody>
          <a:bodyPr>
            <a:normAutofit lnSpcReduction="10000"/>
          </a:bodyPr>
          <a:lstStyle/>
          <a:p>
            <a:endParaRPr lang="es-ES" dirty="0"/>
          </a:p>
          <a:p>
            <a:pPr algn="ctr"/>
            <a:r>
              <a:rPr lang="gl-ES" sz="4000" dirty="0">
                <a:solidFill>
                  <a:schemeClr val="tx1"/>
                </a:solidFill>
              </a:rPr>
              <a:t>Comprobar que os teus datos sexan correctos e especialmente que o teu </a:t>
            </a:r>
            <a:r>
              <a:rPr lang="gl-ES" sz="4000" b="1" i="1" dirty="0">
                <a:solidFill>
                  <a:schemeClr val="tx1"/>
                </a:solidFill>
              </a:rPr>
              <a:t>CORREO ELECTRÓNICO sexa  o que empregas habitualmente (é o medio de contacto que utiliza a Oficina de Mobilidade)</a:t>
            </a:r>
            <a:endParaRPr lang="gl-ES" sz="4000" dirty="0">
              <a:solidFill>
                <a:schemeClr val="tx1"/>
              </a:solidFill>
            </a:endParaRPr>
          </a:p>
          <a:p>
            <a:pPr algn="ctr"/>
            <a:r>
              <a:rPr lang="gl-ES" sz="4000" dirty="0">
                <a:solidFill>
                  <a:schemeClr val="tx1"/>
                </a:solidFill>
              </a:rPr>
              <a:t>Seguinte pantalla: elixir o plan de estudos e a convocatoria de Erasmus</a:t>
            </a:r>
          </a:p>
          <a:p>
            <a:pPr algn="ctr"/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69F7A0A-4F52-CEC7-0EEF-D8A46629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B6E4457-9D87-3BDB-3E13-34DB9BC5F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F1CD79-4983-1843-A319-C84F215B7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744310FE-17BD-4BFF-43A6-005B2732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algn="ctr"/>
            <a:r>
              <a:rPr lang="es-ES" dirty="0" err="1"/>
              <a:t>IMportante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Solicitude</a:t>
            </a:r>
            <a:r>
              <a:rPr lang="es-ES" dirty="0"/>
              <a:t> na secretaría virtual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7" y="1556792"/>
            <a:ext cx="8454504" cy="4464496"/>
          </a:xfrm>
        </p:spPr>
      </p:pic>
      <p:sp>
        <p:nvSpPr>
          <p:cNvPr id="5" name="4 Flecha derecha"/>
          <p:cNvSpPr/>
          <p:nvPr/>
        </p:nvSpPr>
        <p:spPr>
          <a:xfrm rot="20345492">
            <a:off x="5347684" y="5581830"/>
            <a:ext cx="2105383" cy="70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20345492">
            <a:off x="451140" y="4348366"/>
            <a:ext cx="2105383" cy="70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570697F-EEED-00B8-0629-911FCF0C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5110AFE-1B2F-148D-FF96-01FEAD3A0B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B83CDA6-5317-5E94-7AAE-931E5AB88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7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6407" r="7467" b="6250"/>
          <a:stretch/>
        </p:blipFill>
        <p:spPr bwMode="auto">
          <a:xfrm>
            <a:off x="0" y="579462"/>
            <a:ext cx="9144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5CF9E8A5-BD0B-71F0-17E8-FFA128EA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09C7354-42F7-61F0-E229-2546C1F423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3E20BF-F3AD-5F2E-95E0-9636BC65A7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/>
              <a:t>LINGUAS</a:t>
            </a:r>
          </a:p>
        </p:txBody>
      </p:sp>
      <p:sp>
        <p:nvSpPr>
          <p:cNvPr id="54274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472113"/>
          </a:xfrm>
        </p:spPr>
        <p:txBody>
          <a:bodyPr>
            <a:normAutofit lnSpcReduction="10000"/>
          </a:bodyPr>
          <a:lstStyle/>
          <a:p>
            <a:r>
              <a:rPr lang="gl-ES" sz="2300" dirty="0"/>
              <a:t>Consultar a listaxe de certificados aceptados no </a:t>
            </a:r>
            <a:r>
              <a:rPr lang="gl-ES" sz="2300" b="1" dirty="0"/>
              <a:t>anexo II </a:t>
            </a:r>
            <a:r>
              <a:rPr lang="gl-ES" sz="2300" dirty="0"/>
              <a:t>da convocatoria</a:t>
            </a:r>
          </a:p>
          <a:p>
            <a:r>
              <a:rPr lang="gl-ES" sz="2300" u="sng" dirty="0"/>
              <a:t>Mínimo</a:t>
            </a:r>
            <a:r>
              <a:rPr lang="gl-ES" sz="2300" dirty="0"/>
              <a:t>: certificado nivel </a:t>
            </a:r>
            <a:r>
              <a:rPr lang="gl-ES" sz="2300" b="1" dirty="0"/>
              <a:t>B1</a:t>
            </a:r>
            <a:r>
              <a:rPr lang="gl-ES" sz="2300" dirty="0"/>
              <a:t> na lingua de uso na universidade de acollida</a:t>
            </a:r>
          </a:p>
          <a:p>
            <a:r>
              <a:rPr lang="gl-ES" sz="2200" dirty="0"/>
              <a:t>Ter en conta que as veces as universidades de destino poden esixir outros requisitos adicionais aos que aparecen no anexo I (nivel de idioma superior ou certificados acreditativos específicos) polo </a:t>
            </a:r>
            <a:r>
              <a:rPr lang="gl-ES" sz="2200" b="1" dirty="0"/>
              <a:t>que é altamente recomendable que consultedes nas súas </a:t>
            </a:r>
            <a:r>
              <a:rPr lang="gl-ES" sz="2200" b="1" dirty="0" err="1"/>
              <a:t>webs</a:t>
            </a:r>
            <a:r>
              <a:rPr lang="gl-ES" sz="2200" b="1" dirty="0"/>
              <a:t> os requisitos esixidos para os estudantes de intercambio </a:t>
            </a:r>
          </a:p>
          <a:p>
            <a:r>
              <a:rPr lang="gl-ES" sz="2200" dirty="0"/>
              <a:t>Exención para:</a:t>
            </a:r>
          </a:p>
          <a:p>
            <a:pPr lvl="1"/>
            <a:r>
              <a:rPr lang="gl-ES" altLang="gl-ES" sz="1800" dirty="0">
                <a:solidFill>
                  <a:schemeClr val="tx1"/>
                </a:solidFill>
              </a:rPr>
              <a:t>Nacionais doutros países que teñan como lingua oficial algunha das esixidas na convocatoria (presentando pasaporte/DNI coa solicitude) </a:t>
            </a:r>
          </a:p>
          <a:p>
            <a:pPr lvl="1"/>
            <a:r>
              <a:rPr lang="gl-ES" altLang="gl-ES" sz="1800" dirty="0">
                <a:solidFill>
                  <a:schemeClr val="tx1"/>
                </a:solidFill>
              </a:rPr>
              <a:t>Estudantes eximidos pola Resolución Reitoral do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02/03/2023 </a:t>
            </a:r>
            <a:r>
              <a:rPr lang="gl-ES" altLang="gl-ES" sz="1800" dirty="0">
                <a:solidFill>
                  <a:schemeClr val="tx1"/>
                </a:solidFill>
              </a:rPr>
              <a:t> que regula o recoñecemento de niveis de coñecemento de idioma e acreditación do coñecemento de lingua estranxeira para a obtención de título de Grao.</a:t>
            </a:r>
          </a:p>
          <a:p>
            <a:pPr lvl="1"/>
            <a:r>
              <a:rPr lang="gl-ES" altLang="gl-ES" sz="1800" dirty="0">
                <a:solidFill>
                  <a:schemeClr val="tx1"/>
                </a:solidFill>
              </a:rPr>
              <a:t>Filoloxía (</a:t>
            </a:r>
            <a:r>
              <a:rPr lang="gl-ES" sz="1800" dirty="0"/>
              <a:t>12 créditos en materias de lingua instrumental)</a:t>
            </a:r>
            <a:endParaRPr lang="gl-ES" altLang="gl-ES" sz="1800" dirty="0">
              <a:solidFill>
                <a:schemeClr val="tx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5761419-429F-7ACE-DF7D-B847EFA3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49DA1F5-0517-3F76-CD95-AE1A3DB2B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AF52DB-DC13-6DA0-8EA3-ABD004E314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617917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Requisitos básicos</a:t>
            </a:r>
            <a:endParaRPr lang="es-ES" sz="2800" dirty="0"/>
          </a:p>
        </p:txBody>
      </p:sp>
      <p:sp>
        <p:nvSpPr>
          <p:cNvPr id="48130" name="3 Marcador de contenido"/>
          <p:cNvSpPr>
            <a:spLocks noGrp="1"/>
          </p:cNvSpPr>
          <p:nvPr>
            <p:ph idx="1"/>
          </p:nvPr>
        </p:nvSpPr>
        <p:spPr>
          <a:xfrm>
            <a:off x="0" y="1340769"/>
            <a:ext cx="8991600" cy="5517232"/>
          </a:xfrm>
        </p:spPr>
        <p:txBody>
          <a:bodyPr/>
          <a:lstStyle/>
          <a:p>
            <a:pPr indent="0">
              <a:buNone/>
            </a:pPr>
            <a:r>
              <a:rPr lang="gl-ES" altLang="gl-ES" sz="2400" dirty="0">
                <a:solidFill>
                  <a:schemeClr val="tx1"/>
                </a:solidFill>
              </a:rPr>
              <a:t>Segundo o </a:t>
            </a:r>
            <a:r>
              <a:rPr lang="gl-ES" altLang="gl-ES" sz="2400" b="1" dirty="0">
                <a:solidFill>
                  <a:schemeClr val="tx1"/>
                </a:solidFill>
                <a:hlinkClick r:id="rId2"/>
              </a:rPr>
              <a:t>Regulamento de intercambios interuniversitarios </a:t>
            </a:r>
            <a:r>
              <a:rPr lang="gl-ES" altLang="gl-ES" sz="2400" dirty="0">
                <a:solidFill>
                  <a:schemeClr val="tx1"/>
                </a:solidFill>
              </a:rPr>
              <a:t>da USC as convocatorias teñen en común os seguintes </a:t>
            </a:r>
            <a:r>
              <a:rPr lang="gl-ES" altLang="gl-ES" sz="2400" b="1" dirty="0">
                <a:solidFill>
                  <a:schemeClr val="tx1"/>
                </a:solidFill>
              </a:rPr>
              <a:t>requisitos</a:t>
            </a:r>
            <a:r>
              <a:rPr lang="gl-ES" altLang="gl-ES" sz="2400" dirty="0">
                <a:solidFill>
                  <a:schemeClr val="tx1"/>
                </a:solidFill>
              </a:rPr>
              <a:t>:</a:t>
            </a:r>
          </a:p>
          <a:p>
            <a:r>
              <a:rPr lang="gl-ES" altLang="gl-ES" sz="2400" dirty="0">
                <a:solidFill>
                  <a:schemeClr val="tx1"/>
                </a:solidFill>
              </a:rPr>
              <a:t>Estar matriculada/o na USC en estudos conducentes á obtención dun título oficial de grao ou </a:t>
            </a:r>
            <a:r>
              <a:rPr lang="gl-ES" altLang="gl-ES" sz="2400" dirty="0" err="1">
                <a:solidFill>
                  <a:schemeClr val="tx1"/>
                </a:solidFill>
              </a:rPr>
              <a:t>master</a:t>
            </a:r>
            <a:r>
              <a:rPr lang="gl-ES" altLang="gl-ES" sz="2400" dirty="0">
                <a:solidFill>
                  <a:schemeClr val="tx1"/>
                </a:solidFill>
              </a:rPr>
              <a:t> de </a:t>
            </a:r>
            <a:r>
              <a:rPr lang="gl-ES" altLang="gl-ES" sz="2400" dirty="0" err="1">
                <a:solidFill>
                  <a:schemeClr val="tx1"/>
                </a:solidFill>
              </a:rPr>
              <a:t>maís</a:t>
            </a:r>
            <a:r>
              <a:rPr lang="gl-ES" altLang="gl-ES" sz="2400" dirty="0">
                <a:solidFill>
                  <a:schemeClr val="tx1"/>
                </a:solidFill>
              </a:rPr>
              <a:t> de 60 </a:t>
            </a:r>
            <a:r>
              <a:rPr lang="gl-ES" altLang="gl-ES" sz="2400" dirty="0" err="1">
                <a:solidFill>
                  <a:schemeClr val="tx1"/>
                </a:solidFill>
              </a:rPr>
              <a:t>ects</a:t>
            </a:r>
            <a:r>
              <a:rPr lang="gl-ES" altLang="gl-ES" sz="2400" dirty="0">
                <a:solidFill>
                  <a:schemeClr val="tx1"/>
                </a:solidFill>
              </a:rPr>
              <a:t> (inclusive ata o final da mobilidade)</a:t>
            </a:r>
          </a:p>
          <a:p>
            <a:r>
              <a:rPr lang="gl-ES" altLang="gl-ES" sz="2400" dirty="0">
                <a:solidFill>
                  <a:schemeClr val="tx1"/>
                </a:solidFill>
              </a:rPr>
              <a:t>Acreditar antes do remate do prazo de solicitude (30 decembro), o coñecemento da lingua de uso na universidade de acollida</a:t>
            </a:r>
          </a:p>
          <a:p>
            <a:r>
              <a:rPr lang="gl-ES" altLang="gl-ES" sz="2400" dirty="0">
                <a:solidFill>
                  <a:schemeClr val="tx1"/>
                </a:solidFill>
              </a:rPr>
              <a:t>Completar a solicitude en prazo e forma segundo indicado na convocatoria</a:t>
            </a:r>
          </a:p>
          <a:p>
            <a:pPr marL="171450" lvl="2" indent="0">
              <a:buNone/>
            </a:pPr>
            <a:r>
              <a:rPr lang="gl-ES" altLang="gl-ES" sz="1600" b="1" dirty="0">
                <a:solidFill>
                  <a:schemeClr val="tx1"/>
                </a:solidFill>
              </a:rPr>
              <a:t>Excluídos</a:t>
            </a:r>
            <a:r>
              <a:rPr lang="gl-ES" altLang="gl-ES" sz="1600" dirty="0">
                <a:solidFill>
                  <a:schemeClr val="tx1"/>
                </a:solidFill>
              </a:rPr>
              <a:t>: </a:t>
            </a:r>
          </a:p>
          <a:p>
            <a:pPr marL="400050" lvl="2"/>
            <a:r>
              <a:rPr lang="gl-ES" altLang="gl-ES" sz="1600" b="1" dirty="0">
                <a:solidFill>
                  <a:schemeClr val="tx1"/>
                </a:solidFill>
              </a:rPr>
              <a:t>Estudantado seleccionado en convocatorias anteriores que non presentase en forma ou prazo a renuncia á praza, agás razóns xustificadas </a:t>
            </a:r>
          </a:p>
          <a:p>
            <a:pPr marL="400050" lvl="2"/>
            <a:r>
              <a:rPr lang="gl-ES" altLang="gl-ES" sz="1600" b="1" dirty="0" err="1">
                <a:solidFill>
                  <a:schemeClr val="tx1"/>
                </a:solidFill>
              </a:rPr>
              <a:t>Estudantado</a:t>
            </a:r>
            <a:r>
              <a:rPr lang="gl-ES" altLang="gl-ES" sz="1600" b="1" dirty="0">
                <a:solidFill>
                  <a:schemeClr val="tx1"/>
                </a:solidFill>
              </a:rPr>
              <a:t> internacional matriculado na USC en virtude doutros convenios ou programas de mobilidade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514ECB0-D466-50DC-13DE-EA0DBC1F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2254BB1-61BF-2ECF-0C97-425371035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84031D-1F99-DA24-2E73-E1DD604CED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6" y="3861048"/>
            <a:ext cx="8024969" cy="190574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4" y="1412776"/>
            <a:ext cx="7929584" cy="195870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857ACB1-7266-0FDF-161E-EC38BF7E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7E6168C-A984-930F-6A6D-EB235250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E1C11F-AAD6-F81D-52E0-5279ED32BC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344816" cy="252028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BA36ED5-C11F-DDD6-4992-B9B79829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C5E8B24-33BA-6ED4-B3F9-835A0F5760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16DA40-1CDB-6F78-E6BD-E6FDA887CA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8073" r="8639" b="8333"/>
          <a:stretch/>
        </p:blipFill>
        <p:spPr bwMode="auto">
          <a:xfrm>
            <a:off x="-36512" y="44624"/>
            <a:ext cx="9180512" cy="598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42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10937" r="8639" b="8594"/>
          <a:stretch/>
        </p:blipFill>
        <p:spPr bwMode="auto">
          <a:xfrm>
            <a:off x="35768" y="25946"/>
            <a:ext cx="9124308" cy="534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95536" y="4221088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9360262">
            <a:off x="4623540" y="4016102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68373E-066A-4D37-B117-E6251FAB38DF}"/>
              </a:ext>
            </a:extLst>
          </p:cNvPr>
          <p:cNvSpPr txBox="1"/>
          <p:nvPr/>
        </p:nvSpPr>
        <p:spPr>
          <a:xfrm>
            <a:off x="179512" y="55892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err="1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Unha</a:t>
            </a:r>
            <a:r>
              <a:rPr lang="es-ES" sz="2000" dirty="0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vez cargados todos os idiomas que se </a:t>
            </a:r>
            <a:r>
              <a:rPr lang="es-ES" sz="2000" dirty="0" err="1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queira</a:t>
            </a:r>
            <a:r>
              <a:rPr lang="es-ES" sz="2000" dirty="0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acreditar </a:t>
            </a:r>
            <a:r>
              <a:rPr lang="es-ES" sz="2000" dirty="0" err="1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hai</a:t>
            </a:r>
            <a:r>
              <a:rPr lang="es-ES" sz="2000" dirty="0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que </a:t>
            </a:r>
            <a:r>
              <a:rPr lang="es-ES" sz="2000" dirty="0" err="1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premer</a:t>
            </a:r>
            <a:r>
              <a:rPr lang="es-ES" sz="2000" dirty="0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o botón de finalizar</a:t>
            </a:r>
          </a:p>
        </p:txBody>
      </p:sp>
    </p:spTree>
    <p:extLst>
      <p:ext uri="{BB962C8B-B14F-4D97-AF65-F5344CB8AC3E}">
        <p14:creationId xmlns:p14="http://schemas.microsoft.com/office/powerpoint/2010/main" val="3789765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r="8827"/>
          <a:stretch/>
        </p:blipFill>
        <p:spPr>
          <a:xfrm>
            <a:off x="1847056" y="1196752"/>
            <a:ext cx="5029200" cy="365760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DE0794C-47C0-600E-09B6-A8DEA5A8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993760"/>
            <a:ext cx="6495256" cy="522288"/>
          </a:xfrm>
        </p:spPr>
        <p:txBody>
          <a:bodyPr>
            <a:normAutofit fontScale="90000"/>
          </a:bodyPr>
          <a:lstStyle/>
          <a:p>
            <a:r>
              <a:rPr lang="gl-ES" dirty="0">
                <a:solidFill>
                  <a:schemeClr val="tx1"/>
                </a:solidFill>
              </a:rPr>
              <a:t>Conta bancaria para o ingreso da bolsa económica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DF38B2-7AAA-041D-1622-42AEE7FAD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583488" cy="848110"/>
          </a:xfrm>
        </p:spPr>
        <p:txBody>
          <a:bodyPr>
            <a:normAutofit/>
          </a:bodyPr>
          <a:lstStyle/>
          <a:p>
            <a:r>
              <a:rPr lang="gl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Podes utilizar a conta bancaria coa que pagaches a matrícula ou cambiala por outra. Lembra que ti tes que ser </a:t>
            </a:r>
            <a:r>
              <a:rPr lang="gl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</a:t>
            </a:r>
            <a:r>
              <a:rPr lang="gl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mesma</a:t>
            </a:r>
            <a:endParaRPr lang="es-E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A7906BC-3ABA-5D95-1D41-1A291ACD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2E746C6-4A41-218C-EEA9-514C0A92E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76F2B1-26CF-2290-6305-0B2D0D49E7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266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E73B7-EE2E-40D4-B117-B5A782B23037}"/>
              </a:ext>
            </a:extLst>
          </p:cNvPr>
          <p:cNvSpPr txBox="1"/>
          <p:nvPr/>
        </p:nvSpPr>
        <p:spPr>
          <a:xfrm>
            <a:off x="728228" y="626159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MOI  IMPORTANTE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406A81-BAC1-444C-9B96-0F33AE2945B0}"/>
              </a:ext>
            </a:extLst>
          </p:cNvPr>
          <p:cNvSpPr txBox="1"/>
          <p:nvPr/>
        </p:nvSpPr>
        <p:spPr>
          <a:xfrm>
            <a:off x="611560" y="1916832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ESQUEZAS </a:t>
            </a:r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PREMER O BOTÓN DE FINALIZAR A SOLICITUDE </a:t>
            </a:r>
            <a:r>
              <a:rPr lang="es-E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GARDAR O XUSTIFICANTE </a:t>
            </a:r>
            <a:r>
              <a:rPr lang="es-E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SOLICITUDE REALIZADA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SOLICITUDES NON FINALIZADAS NON QUEDAN REXISTRADAS NO SISTEMA POLO QUE NON PODERÁN OPTAR A UN DESTINO ERASMUS.</a:t>
            </a:r>
          </a:p>
          <a:p>
            <a:endParaRPr lang="es-E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9BABB-2A1E-1F9E-879C-E63E0B83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177FC74-54A5-E23C-9338-E8AFB7D45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9D9ECC-6EE3-E3F1-E628-E8B916FD6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52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68"/>
            <a:ext cx="9144000" cy="603786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3450363-75B2-45BC-498F-7D672624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0AF35FF-7E98-2257-092B-D386F65036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5565CC-7425-8FC2-FABB-4FBE68C83F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O proceso de selección: Fase I</a:t>
            </a:r>
          </a:p>
        </p:txBody>
      </p:sp>
      <p:sp>
        <p:nvSpPr>
          <p:cNvPr id="49154" name="3 Marcador de contenido"/>
          <p:cNvSpPr>
            <a:spLocks noGrp="1"/>
          </p:cNvSpPr>
          <p:nvPr>
            <p:ph idx="1"/>
          </p:nvPr>
        </p:nvSpPr>
        <p:spPr>
          <a:xfrm>
            <a:off x="304800" y="1341438"/>
            <a:ext cx="8686800" cy="525621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1313" indent="-339725" algn="ctr">
              <a:spcBef>
                <a:spcPts val="5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Dúas fases: </a:t>
            </a:r>
            <a:r>
              <a:rPr lang="gl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Selección previa</a:t>
            </a:r>
            <a:r>
              <a:rPr lang="gl-ES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gl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asignación de destino</a:t>
            </a:r>
          </a:p>
          <a:p>
            <a:pPr marL="341313" indent="-339725">
              <a:spcBef>
                <a:spcPts val="500"/>
              </a:spcBef>
              <a:buClr>
                <a:srgbClr val="92D050"/>
              </a:buCl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b="1" dirty="0">
                <a:solidFill>
                  <a:schemeClr val="accent2">
                    <a:lumMod val="75000"/>
                  </a:schemeClr>
                </a:solidFill>
              </a:rPr>
              <a:t>Selección previa (OFICINA DE MOBILIDADE) </a:t>
            </a:r>
            <a:r>
              <a:rPr lang="gl-ES" altLang="gl-ES" sz="2400" dirty="0">
                <a:solidFill>
                  <a:schemeClr val="tx1"/>
                </a:solidFill>
              </a:rPr>
              <a:t>na que se exclúen as/os candidatas/os que non cumpren os requisitos formais, académicos ou lingüísticos.  Posibles motivos de exclusión:</a:t>
            </a:r>
          </a:p>
          <a:p>
            <a:pPr marL="739775" lvl="1" indent="-282575">
              <a:spcBef>
                <a:spcPts val="450"/>
              </a:spcBef>
              <a:buClr>
                <a:srgbClr val="003366"/>
              </a:buClr>
              <a:buSzPct val="75000"/>
              <a:buFont typeface="Arial" charset="0"/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dirty="0">
                <a:solidFill>
                  <a:schemeClr val="tx1"/>
                </a:solidFill>
              </a:rPr>
              <a:t>Exceder os meses máximos que se pode estar de mobilidade erasmus</a:t>
            </a:r>
          </a:p>
          <a:p>
            <a:pPr marL="739775" lvl="1" indent="-282575">
              <a:spcBef>
                <a:spcPts val="450"/>
              </a:spcBef>
              <a:buClr>
                <a:srgbClr val="003366"/>
              </a:buClr>
              <a:buSzPct val="75000"/>
              <a:buFont typeface="Arial" charset="0"/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dirty="0">
                <a:solidFill>
                  <a:schemeClr val="tx1"/>
                </a:solidFill>
              </a:rPr>
              <a:t>Ter algunha penalización por renuncia fóra de prazo en convocatorias de mobilidade anteriores.</a:t>
            </a:r>
          </a:p>
          <a:p>
            <a:pPr marL="739775" lvl="1" indent="-282575">
              <a:spcBef>
                <a:spcPts val="450"/>
              </a:spcBef>
              <a:buClr>
                <a:srgbClr val="003366"/>
              </a:buClr>
              <a:buSzPct val="75000"/>
              <a:buFont typeface="Arial" charset="0"/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dirty="0">
                <a:solidFill>
                  <a:schemeClr val="tx1"/>
                </a:solidFill>
              </a:rPr>
              <a:t>Non ter superado o mínimo de créditos a 31/10/2024</a:t>
            </a:r>
          </a:p>
          <a:p>
            <a:pPr marL="739775" lvl="1" indent="-282575">
              <a:spcBef>
                <a:spcPts val="450"/>
              </a:spcBef>
              <a:buClr>
                <a:srgbClr val="003366"/>
              </a:buClr>
              <a:buSzPct val="75000"/>
              <a:buFont typeface="Arial" charset="0"/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dirty="0">
                <a:solidFill>
                  <a:schemeClr val="tx1"/>
                </a:solidFill>
              </a:rPr>
              <a:t>Non acreditar como mínimo nivel B1 nalgún dos idiomas </a:t>
            </a:r>
            <a:r>
              <a:rPr lang="gl-ES" altLang="gl-ES" sz="2400" dirty="0" err="1">
                <a:solidFill>
                  <a:schemeClr val="tx1"/>
                </a:solidFill>
              </a:rPr>
              <a:t>requeridos</a:t>
            </a:r>
            <a:r>
              <a:rPr lang="gl-ES" altLang="gl-ES" sz="2400" dirty="0">
                <a:solidFill>
                  <a:schemeClr val="tx1"/>
                </a:solidFill>
              </a:rPr>
              <a:t> ou non superar cun “apto” algunha das probas A organizadas polo CLM</a:t>
            </a:r>
          </a:p>
          <a:p>
            <a:pPr marL="739775" lvl="1" indent="-282575">
              <a:spcBef>
                <a:spcPts val="45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gl-ES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A64010E-A5C2-C2C8-B3E4-AC46EC8E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C84D7AD-0252-E315-DBA3-3C027A535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64B392-0579-915F-6CD0-304BAFD74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err="1"/>
              <a:t>estudantADO</a:t>
            </a:r>
            <a:r>
              <a:rPr lang="es-ES" sz="2800" dirty="0"/>
              <a:t> de </a:t>
            </a:r>
            <a:r>
              <a:rPr lang="es-ES" sz="2800" dirty="0" err="1"/>
              <a:t>dobre</a:t>
            </a:r>
            <a:r>
              <a:rPr lang="es-ES" sz="2800" dirty="0"/>
              <a:t> grao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11349"/>
            <a:ext cx="8686800" cy="4525963"/>
          </a:xfrm>
        </p:spPr>
        <p:txBody>
          <a:bodyPr/>
          <a:lstStyle/>
          <a:p>
            <a:r>
              <a:rPr lang="es-ES" dirty="0"/>
              <a:t>Este </a:t>
            </a:r>
            <a:r>
              <a:rPr lang="es-ES" dirty="0" err="1"/>
              <a:t>estudantado</a:t>
            </a:r>
            <a:r>
              <a:rPr lang="es-ES" dirty="0"/>
              <a:t> </a:t>
            </a:r>
            <a:r>
              <a:rPr lang="es-ES" dirty="0" err="1"/>
              <a:t>sairá</a:t>
            </a:r>
            <a:r>
              <a:rPr lang="es-ES" dirty="0"/>
              <a:t> na </a:t>
            </a:r>
            <a:r>
              <a:rPr lang="es-ES" dirty="0" err="1"/>
              <a:t>listaxe</a:t>
            </a:r>
            <a:r>
              <a:rPr lang="es-ES" dirty="0"/>
              <a:t> provisional asignado </a:t>
            </a:r>
            <a:r>
              <a:rPr lang="es-ES" dirty="0" err="1"/>
              <a:t>ao</a:t>
            </a:r>
            <a:r>
              <a:rPr lang="es-ES" dirty="0"/>
              <a:t> centro coordinador do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dobre</a:t>
            </a:r>
            <a:r>
              <a:rPr lang="es-ES" dirty="0"/>
              <a:t> grao. No caso de que </a:t>
            </a:r>
            <a:r>
              <a:rPr lang="es-ES" dirty="0" err="1"/>
              <a:t>desexe</a:t>
            </a:r>
            <a:r>
              <a:rPr lang="es-ES" dirty="0"/>
              <a:t> non optar </a:t>
            </a:r>
            <a:r>
              <a:rPr lang="es-ES" dirty="0" err="1"/>
              <a:t>ás</a:t>
            </a:r>
            <a:r>
              <a:rPr lang="es-ES" dirty="0"/>
              <a:t> prazas dese centro </a:t>
            </a:r>
            <a:r>
              <a:rPr lang="es-ES" dirty="0" err="1"/>
              <a:t>senón</a:t>
            </a:r>
            <a:r>
              <a:rPr lang="es-ES" dirty="0"/>
              <a:t> as do </a:t>
            </a:r>
            <a:r>
              <a:rPr lang="es-ES" dirty="0" err="1"/>
              <a:t>outro</a:t>
            </a:r>
            <a:r>
              <a:rPr lang="es-ES" dirty="0"/>
              <a:t> </a:t>
            </a:r>
            <a:r>
              <a:rPr lang="es-ES" dirty="0" err="1"/>
              <a:t>terá</a:t>
            </a:r>
            <a:r>
              <a:rPr lang="es-ES" dirty="0"/>
              <a:t> que </a:t>
            </a:r>
            <a:r>
              <a:rPr lang="es-ES" dirty="0" err="1"/>
              <a:t>comunicalo</a:t>
            </a:r>
            <a:r>
              <a:rPr lang="es-ES" dirty="0"/>
              <a:t> á Oficina de Mobilidade </a:t>
            </a:r>
            <a:r>
              <a:rPr lang="es-ES" b="1" dirty="0"/>
              <a:t>no </a:t>
            </a:r>
            <a:r>
              <a:rPr lang="es-ES" b="1" dirty="0" err="1"/>
              <a:t>prazo</a:t>
            </a:r>
            <a:r>
              <a:rPr lang="es-ES" b="1" dirty="0"/>
              <a:t> de</a:t>
            </a:r>
            <a:r>
              <a:rPr lang="es-ES" dirty="0"/>
              <a:t> </a:t>
            </a:r>
            <a:r>
              <a:rPr lang="es-ES" b="1" dirty="0"/>
              <a:t>5 días de </a:t>
            </a:r>
            <a:r>
              <a:rPr lang="es-ES" b="1" dirty="0" err="1"/>
              <a:t>reclamacións</a:t>
            </a:r>
            <a:r>
              <a:rPr lang="es-ES" b="1" dirty="0"/>
              <a:t> e </a:t>
            </a:r>
            <a:r>
              <a:rPr lang="es-ES" b="1" dirty="0" err="1"/>
              <a:t>rectificacións</a:t>
            </a:r>
            <a:r>
              <a:rPr lang="es-ES" dirty="0"/>
              <a:t>. Na </a:t>
            </a:r>
            <a:r>
              <a:rPr lang="es-ES" dirty="0" err="1"/>
              <a:t>listaxe</a:t>
            </a:r>
            <a:r>
              <a:rPr lang="es-ES" dirty="0"/>
              <a:t> definitiva </a:t>
            </a:r>
            <a:r>
              <a:rPr lang="es-ES" dirty="0" err="1"/>
              <a:t>sairá</a:t>
            </a:r>
            <a:r>
              <a:rPr lang="es-ES" dirty="0"/>
              <a:t> asignado </a:t>
            </a:r>
            <a:r>
              <a:rPr lang="es-ES" dirty="0" err="1"/>
              <a:t>ao</a:t>
            </a:r>
            <a:r>
              <a:rPr lang="es-ES" dirty="0"/>
              <a:t> centro </a:t>
            </a:r>
            <a:r>
              <a:rPr lang="es-ES" dirty="0" err="1"/>
              <a:t>elixido</a:t>
            </a:r>
            <a:r>
              <a:rPr lang="es-E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19A23-9D70-50E3-F777-2374E65C2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E70625D-0710-B3A2-10AD-9BD309CD5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3E2B63-2597-ABC0-006C-7AF416BF5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804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O proceso de selección: Fase II</a:t>
            </a:r>
          </a:p>
        </p:txBody>
      </p:sp>
      <p:sp>
        <p:nvSpPr>
          <p:cNvPr id="49154" name="3 Marcador de contenido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536132"/>
          </a:xfrm>
        </p:spPr>
        <p:txBody>
          <a:bodyPr>
            <a:normAutofit/>
          </a:bodyPr>
          <a:lstStyle/>
          <a:p>
            <a:pPr algn="just"/>
            <a:r>
              <a:rPr lang="gl-ES" altLang="gl-E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Cada centro convocará ao seu </a:t>
            </a:r>
            <a:r>
              <a:rPr lang="gl-ES" altLang="gl-ES" sz="2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estudantado</a:t>
            </a:r>
            <a:r>
              <a:rPr lang="gl-ES" altLang="gl-E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para a asignación de destinos</a:t>
            </a:r>
          </a:p>
          <a:p>
            <a:pPr algn="just"/>
            <a:r>
              <a:rPr lang="gl-E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 moi importante que o alumnado se informe sobre a oferta académica das universidades de destino que lle interesan, dos posibles requisitos de idioma, títulos, requisitos académicos etc., antes de acudir á reunión de asignación de destinos</a:t>
            </a:r>
          </a:p>
          <a:p>
            <a:pPr algn="just"/>
            <a:endParaRPr lang="gl-ES" altLang="gl-E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ABB258C-959B-55AB-F44D-F03B8DCE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C152D89-6167-93E6-4C82-B34A29158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58A229-E56F-DA6A-CF38-91FB277267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64096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Requisitos ERASMUS+</a:t>
            </a:r>
            <a:endParaRPr lang="es-ES" sz="2800" dirty="0"/>
          </a:p>
        </p:txBody>
      </p:sp>
      <p:sp>
        <p:nvSpPr>
          <p:cNvPr id="48130" name="3 Marcador de contenido"/>
          <p:cNvSpPr>
            <a:spLocks noGrp="1"/>
          </p:cNvSpPr>
          <p:nvPr>
            <p:ph idx="1"/>
          </p:nvPr>
        </p:nvSpPr>
        <p:spPr>
          <a:xfrm>
            <a:off x="251520" y="1457449"/>
            <a:ext cx="8686800" cy="5283919"/>
          </a:xfrm>
        </p:spPr>
        <p:txBody>
          <a:bodyPr/>
          <a:lstStyle/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 un </a:t>
            </a:r>
            <a:r>
              <a:rPr lang="gl-E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15% de créditos da titulación 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superados a 31/10/2024 (non computan os créditos superados no curso 24/25).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aceptación </a:t>
            </a:r>
            <a:r>
              <a:rPr lang="gl-E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doutra praza de mobilidade noutros programas 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o curso 25/26 descarta ao alumnado para optar a unha mobilidade Erasmus no mesmo curso, excepto se é para semestres distintos.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gl-ES" sz="2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estudantado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que xa foi beneficiario dunha mobilidade Erasmus poderá ser beneficiario dunha </a:t>
            </a:r>
            <a:r>
              <a:rPr lang="gl-E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segunda mobilidade 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Erasmus, co límite de 12 meses totais de estadía, incluíndo </a:t>
            </a:r>
            <a:r>
              <a:rPr lang="gl-ES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 Prácticas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gl-ES" sz="2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(ou 24 en Medicina, Odontoloxía, Farmacia e Veterinaria).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gl-ES" sz="2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estudantado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poderá solicitar unha mobilidade de estudos e unha mobilidade de prácticas Erasmus no mesmo curso académico, </a:t>
            </a:r>
            <a:r>
              <a:rPr lang="gl-ES" sz="2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pero </a:t>
            </a:r>
            <a:r>
              <a:rPr lang="gl-ES" sz="2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para realizalas de forma simultánea, senón consecutivamente</a:t>
            </a:r>
            <a:r>
              <a:rPr lang="gl-ES" sz="2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gl-ES" altLang="gl-E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D497054-E0B9-4626-957A-4D65560E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D60B04D-7173-3D74-6257-2F775E111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39FB63-0309-1710-31A3-70A0C3603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/>
              <a:t>DESTINOS / UNIVERSIDADE DE ACOLLIDA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97118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3500" b="1" dirty="0">
                <a:solidFill>
                  <a:schemeClr val="accent5">
                    <a:lumMod val="50000"/>
                  </a:schemeClr>
                </a:solidFill>
              </a:rPr>
              <a:t>ERASMUS+</a:t>
            </a:r>
          </a:p>
          <a:p>
            <a:r>
              <a:rPr lang="gl-ES" dirty="0"/>
              <a:t>Convenios entre facultades (e </a:t>
            </a:r>
            <a:r>
              <a:rPr lang="gl-ES" dirty="0" err="1"/>
              <a:t>mestrados</a:t>
            </a:r>
            <a:r>
              <a:rPr lang="gl-ES" dirty="0"/>
              <a:t>), especificando áreas de estudo</a:t>
            </a:r>
          </a:p>
          <a:p>
            <a:r>
              <a:rPr lang="gl-ES" dirty="0"/>
              <a:t>Listaxe dispoñible no anexo I da convocatoria</a:t>
            </a:r>
          </a:p>
          <a:p>
            <a:r>
              <a:rPr lang="gl-ES" dirty="0"/>
              <a:t>Non se pode optar a destinos doutra facultade ou escola que non sexa a propia (nin doutro </a:t>
            </a:r>
            <a:r>
              <a:rPr lang="gl-ES" dirty="0" err="1"/>
              <a:t>mestrado</a:t>
            </a:r>
            <a:r>
              <a:rPr lang="gl-ES" dirty="0"/>
              <a:t>)</a:t>
            </a:r>
          </a:p>
          <a:p>
            <a:r>
              <a:rPr lang="gl-ES" b="1" dirty="0">
                <a:solidFill>
                  <a:srgbClr val="FF0000"/>
                </a:solidFill>
                <a:highlight>
                  <a:srgbClr val="FFFF00"/>
                </a:highlight>
              </a:rPr>
              <a:t>O idioma que figura é o mínimo esixido pola USC, sen </a:t>
            </a:r>
            <a:r>
              <a:rPr lang="gl-E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prexuizo</a:t>
            </a:r>
            <a:r>
              <a:rPr lang="gl-ES" b="1" dirty="0">
                <a:solidFill>
                  <a:srgbClr val="FF0000"/>
                </a:solidFill>
                <a:highlight>
                  <a:srgbClr val="FFFF00"/>
                </a:highlight>
              </a:rPr>
              <a:t> de que certas universidades poidan esixir un nivel superior. Tes que consultar sempre a súa </a:t>
            </a:r>
            <a:r>
              <a:rPr lang="gl-E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web</a:t>
            </a:r>
            <a:r>
              <a:rPr lang="gl-ES" b="1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2EC40-4C9B-4A9C-30FD-272E12D8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E63617A-9C46-CCB5-9C55-646F93871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5AA3F2-68FC-0EA9-DBD0-71DD25C323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O proceso de selección</a:t>
            </a:r>
          </a:p>
        </p:txBody>
      </p:sp>
      <p:sp>
        <p:nvSpPr>
          <p:cNvPr id="49154" name="3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830816" cy="5256212"/>
          </a:xfrm>
        </p:spPr>
        <p:txBody>
          <a:bodyPr>
            <a:normAutofit/>
          </a:bodyPr>
          <a:lstStyle/>
          <a:p>
            <a:pPr algn="just"/>
            <a:r>
              <a:rPr lang="gl-ES" altLang="gl-ES" sz="2400" b="1" dirty="0">
                <a:solidFill>
                  <a:schemeClr val="accent2">
                    <a:lumMod val="75000"/>
                  </a:schemeClr>
                </a:solidFill>
              </a:rPr>
              <a:t>Asignación de destinos: </a:t>
            </a:r>
            <a:r>
              <a:rPr lang="gl-ES" altLang="gl-ES" sz="2400" dirty="0">
                <a:solidFill>
                  <a:schemeClr val="tx1"/>
                </a:solidFill>
              </a:rPr>
              <a:t>O alumnado será seleccionado en virtude dun procedemento público de concorrencia competitiva, de acordo cos principios de igualdade, mérito, capacidade e publicidade</a:t>
            </a:r>
          </a:p>
          <a:p>
            <a:r>
              <a:rPr lang="gl-ES" altLang="gl-ES" sz="2400" dirty="0">
                <a:solidFill>
                  <a:schemeClr val="tx1"/>
                </a:solidFill>
              </a:rPr>
              <a:t>Terase en conta:</a:t>
            </a:r>
          </a:p>
          <a:p>
            <a:pPr lvl="1"/>
            <a:r>
              <a:rPr lang="gl-ES" altLang="gl-ES" sz="2400" dirty="0">
                <a:solidFill>
                  <a:srgbClr val="FF0000"/>
                </a:solidFill>
              </a:rPr>
              <a:t>a nota media do expediente académico a data </a:t>
            </a:r>
            <a:r>
              <a:rPr lang="gl-ES" altLang="gl-ES" sz="2400" b="1" dirty="0">
                <a:solidFill>
                  <a:srgbClr val="FF0000"/>
                </a:solidFill>
              </a:rPr>
              <a:t>31/10/2024</a:t>
            </a:r>
          </a:p>
          <a:p>
            <a:pPr lvl="1"/>
            <a:r>
              <a:rPr lang="gl-ES" altLang="gl-ES" sz="2400" dirty="0">
                <a:solidFill>
                  <a:schemeClr val="tx1"/>
                </a:solidFill>
              </a:rPr>
              <a:t>a adecuación ao programa de intercambio, e </a:t>
            </a:r>
          </a:p>
          <a:p>
            <a:pPr lvl="1"/>
            <a:r>
              <a:rPr lang="gl-ES" altLang="gl-ES" sz="2400" dirty="0">
                <a:solidFill>
                  <a:schemeClr val="tx1"/>
                </a:solidFill>
              </a:rPr>
              <a:t>as competencias lingüísticas acreditadas na solicitude da/o estudante, non podendo asignar prazas que requiran B2 ou C1 a estudantes que non os acreditasen na súa solicitude.</a:t>
            </a:r>
          </a:p>
          <a:p>
            <a:pPr algn="just"/>
            <a:r>
              <a:rPr lang="gl-ES" altLang="gl-ES" sz="2000" dirty="0">
                <a:solidFill>
                  <a:schemeClr val="tx1"/>
                </a:solidFill>
              </a:rPr>
              <a:t>NON HABERÁ LISTAXES DE RESERVA, nin asignación de prazas alternativas despois da publicación da listaxe definitiva pola Oficina de Mobilidade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E67AFE3-0EE1-365A-F08A-132EF256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8D9EAEC-6268-48C1-9478-61F5425B7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94FEE0-E6A8-04BE-A991-E05CADC7F3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699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84609"/>
            <a:ext cx="8686800" cy="836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s-E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OBRIGAS DO ALUMNADO (I)</a:t>
            </a:r>
            <a:endParaRPr lang="es-ES" sz="3100" dirty="0"/>
          </a:p>
        </p:txBody>
      </p:sp>
      <p:sp>
        <p:nvSpPr>
          <p:cNvPr id="50178" name="3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839200" cy="5544914"/>
          </a:xfrm>
        </p:spPr>
        <p:txBody>
          <a:bodyPr>
            <a:noAutofit/>
          </a:bodyPr>
          <a:lstStyle/>
          <a:p>
            <a:endParaRPr lang="gl-ES" altLang="gl-ES" sz="2500" dirty="0">
              <a:solidFill>
                <a:schemeClr val="tx1"/>
              </a:solidFill>
            </a:endParaRPr>
          </a:p>
          <a:p>
            <a:r>
              <a:rPr lang="gl-ES" altLang="gl-ES" sz="2500" dirty="0">
                <a:solidFill>
                  <a:schemeClr val="tx1"/>
                </a:solidFill>
              </a:rPr>
              <a:t>Unha vez seleccionado, </a:t>
            </a:r>
            <a:r>
              <a:rPr lang="gl-ES" altLang="gl-ES" sz="2500" u="sng" dirty="0">
                <a:solidFill>
                  <a:schemeClr val="tx1"/>
                </a:solidFill>
              </a:rPr>
              <a:t>aceptar ou rexeitar</a:t>
            </a:r>
            <a:r>
              <a:rPr lang="gl-ES" altLang="gl-ES" sz="2500" dirty="0">
                <a:solidFill>
                  <a:schemeClr val="tx1"/>
                </a:solidFill>
              </a:rPr>
              <a:t> a mobilidade na forma e no prazo segundo o indicado na convocatoria </a:t>
            </a:r>
          </a:p>
          <a:p>
            <a:r>
              <a:rPr lang="gl-ES" altLang="gl-ES" sz="2500" dirty="0">
                <a:solidFill>
                  <a:schemeClr val="tx1"/>
                </a:solidFill>
              </a:rPr>
              <a:t>Poñerse en contacto co/a </a:t>
            </a:r>
            <a:r>
              <a:rPr lang="gl-ES" altLang="gl-ES" sz="2500" u="sng" dirty="0">
                <a:solidFill>
                  <a:schemeClr val="tx1"/>
                </a:solidFill>
              </a:rPr>
              <a:t>coordinador/a académico/a</a:t>
            </a:r>
            <a:r>
              <a:rPr lang="gl-ES" altLang="gl-ES" sz="2500" dirty="0">
                <a:solidFill>
                  <a:schemeClr val="tx1"/>
                </a:solidFill>
              </a:rPr>
              <a:t> correspondente no  seu centro para asesorarse sobre as materias para incluír no acordo</a:t>
            </a:r>
          </a:p>
          <a:p>
            <a:r>
              <a:rPr lang="gl-ES" altLang="gl-ES" sz="2500" dirty="0">
                <a:solidFill>
                  <a:schemeClr val="tx1"/>
                </a:solidFill>
              </a:rPr>
              <a:t>Formalizar un </a:t>
            </a:r>
            <a:r>
              <a:rPr lang="gl-ES" altLang="gl-ES" sz="2500" u="sng" dirty="0">
                <a:solidFill>
                  <a:schemeClr val="tx1"/>
                </a:solidFill>
              </a:rPr>
              <a:t>acordo de estudos en liña </a:t>
            </a:r>
            <a:r>
              <a:rPr lang="gl-ES" altLang="gl-ES" sz="2500" dirty="0">
                <a:solidFill>
                  <a:schemeClr val="tx1"/>
                </a:solidFill>
              </a:rPr>
              <a:t>a través da plataforma OLA 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https://learning-agreement.eu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gl-ES" altLang="gl-ES" sz="2500" dirty="0">
              <a:solidFill>
                <a:schemeClr val="tx1"/>
              </a:solidFill>
            </a:endParaRPr>
          </a:p>
          <a:p>
            <a:r>
              <a:rPr lang="gl-ES" altLang="gl-ES" sz="2500" dirty="0">
                <a:solidFill>
                  <a:schemeClr val="tx1"/>
                </a:solidFill>
              </a:rPr>
              <a:t>Facer a inscrición como estudante erasmus na </a:t>
            </a:r>
            <a:r>
              <a:rPr lang="gl-ES" altLang="gl-ES" sz="2500" b="1" u="sng" dirty="0">
                <a:solidFill>
                  <a:srgbClr val="00B050"/>
                </a:solidFill>
              </a:rPr>
              <a:t>universidade de destino </a:t>
            </a:r>
            <a:r>
              <a:rPr lang="gl-ES" altLang="gl-ES" sz="2500" dirty="0">
                <a:solidFill>
                  <a:schemeClr val="tx1"/>
                </a:solidFill>
              </a:rPr>
              <a:t> así como o resto de trámites administrativos que esta determine (formulario de inscrición, envío do acordo de estudos, reserva de residencia etc.), na forma e no prazo indicado pola universidade de destino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A8A3FD2-F4DE-D4E9-C96A-D035194B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2FFDDC0-DC4A-212F-DB7E-4D6B52374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C5C6C8-F521-5AA4-B90A-0206CA477F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841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77175"/>
            <a:ext cx="8686800" cy="836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s-E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OBRIGAS DO ALUMNADO (II)</a:t>
            </a:r>
            <a:endParaRPr lang="es-ES" sz="3100" dirty="0"/>
          </a:p>
        </p:txBody>
      </p:sp>
      <p:sp>
        <p:nvSpPr>
          <p:cNvPr id="50178" name="3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839200" cy="5544914"/>
          </a:xfrm>
        </p:spPr>
        <p:txBody>
          <a:bodyPr>
            <a:normAutofit/>
          </a:bodyPr>
          <a:lstStyle/>
          <a:p>
            <a:endParaRPr lang="gl-ES" altLang="gl-ES" sz="2600" dirty="0">
              <a:solidFill>
                <a:schemeClr val="tx1"/>
              </a:solidFill>
            </a:endParaRPr>
          </a:p>
          <a:p>
            <a:r>
              <a:rPr lang="gl-ES" altLang="gl-ES" sz="2600" dirty="0">
                <a:solidFill>
                  <a:schemeClr val="tx1"/>
                </a:solidFill>
              </a:rPr>
              <a:t>Realizar a </a:t>
            </a:r>
            <a:r>
              <a:rPr lang="gl-ES" altLang="gl-ES" sz="2600" b="1" u="sng" dirty="0">
                <a:solidFill>
                  <a:srgbClr val="00B050"/>
                </a:solidFill>
              </a:rPr>
              <a:t>matrícula</a:t>
            </a:r>
            <a:r>
              <a:rPr lang="gl-ES" altLang="gl-ES" sz="2600" dirty="0">
                <a:solidFill>
                  <a:schemeClr val="tx1"/>
                </a:solidFill>
              </a:rPr>
              <a:t> na USC nos prazos ordinarios, polo total dos créditos ECTS que figuran no acordo</a:t>
            </a:r>
          </a:p>
          <a:p>
            <a:r>
              <a:rPr lang="gl-ES" altLang="gl-ES" sz="2600" dirty="0">
                <a:solidFill>
                  <a:schemeClr val="tx1"/>
                </a:solidFill>
              </a:rPr>
              <a:t>Aboar, xunto coa matrícula, o </a:t>
            </a:r>
            <a:r>
              <a:rPr lang="gl-ES" altLang="gl-ES" sz="2600" u="sng" dirty="0">
                <a:solidFill>
                  <a:schemeClr val="tx1"/>
                </a:solidFill>
              </a:rPr>
              <a:t>seguro obrigatorio </a:t>
            </a:r>
            <a:r>
              <a:rPr lang="gl-ES" altLang="gl-ES" sz="2600" dirty="0">
                <a:solidFill>
                  <a:schemeClr val="tx1"/>
                </a:solidFill>
              </a:rPr>
              <a:t>de accidentes e asistencia en viaxe para estudantes que dispón a USC (21 euros </a:t>
            </a:r>
            <a:r>
              <a:rPr lang="gl-ES" altLang="gl-ES" sz="2600" dirty="0" err="1">
                <a:solidFill>
                  <a:schemeClr val="tx1"/>
                </a:solidFill>
              </a:rPr>
              <a:t>aprox</a:t>
            </a:r>
            <a:r>
              <a:rPr lang="gl-ES" altLang="gl-ES" sz="2600" dirty="0">
                <a:solidFill>
                  <a:schemeClr val="tx1"/>
                </a:solidFill>
              </a:rPr>
              <a:t>.)</a:t>
            </a:r>
          </a:p>
          <a:p>
            <a:r>
              <a:rPr lang="gl-ES" altLang="gl-ES" sz="2600" dirty="0">
                <a:solidFill>
                  <a:schemeClr val="tx1"/>
                </a:solidFill>
              </a:rPr>
              <a:t>Proporcionar á Oficina de Mobilidade </a:t>
            </a:r>
            <a:r>
              <a:rPr lang="gl-ES" altLang="gl-ES" sz="2600" u="sng" dirty="0">
                <a:solidFill>
                  <a:schemeClr val="tx1"/>
                </a:solidFill>
              </a:rPr>
              <a:t>todos os documentos </a:t>
            </a:r>
            <a:r>
              <a:rPr lang="gl-ES" altLang="gl-ES" sz="2600" dirty="0">
                <a:solidFill>
                  <a:schemeClr val="tx1"/>
                </a:solidFill>
              </a:rPr>
              <a:t>requiridos na convocatoria nos prazos estipulados </a:t>
            </a:r>
          </a:p>
          <a:p>
            <a:r>
              <a:rPr lang="gl-ES" altLang="gl-ES" sz="2600" dirty="0">
                <a:solidFill>
                  <a:schemeClr val="tx1"/>
                </a:solidFill>
              </a:rPr>
              <a:t>Realizar os estudos no destino e regresar cunha </a:t>
            </a:r>
            <a:r>
              <a:rPr lang="gl-ES" altLang="gl-ES" sz="2600" u="sng" dirty="0">
                <a:solidFill>
                  <a:schemeClr val="tx1"/>
                </a:solidFill>
              </a:rPr>
              <a:t>cualificación </a:t>
            </a:r>
            <a:r>
              <a:rPr lang="gl-ES" altLang="gl-ES" sz="2600" dirty="0">
                <a:solidFill>
                  <a:schemeClr val="tx1"/>
                </a:solidFill>
              </a:rPr>
              <a:t>xa sexa de superado ou suspenso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01B92C7-AC96-289F-F476-EE6BE9BD7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CF51630-5DFB-7225-6174-62CFB787C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F7D629-7683-89E2-9064-FA6189788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696" y="441344"/>
            <a:ext cx="8686800" cy="7920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tx1"/>
                </a:solidFill>
              </a:rPr>
              <a:t>ACORDO DE ESTUDOS EN LIÑA (OLA)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733256"/>
          </a:xfrm>
        </p:spPr>
        <p:txBody>
          <a:bodyPr>
            <a:normAutofit fontScale="85000" lnSpcReduction="10000"/>
          </a:bodyPr>
          <a:lstStyle/>
          <a:p>
            <a:r>
              <a:rPr lang="gl-ES" altLang="gl-ES" sz="2000" dirty="0">
                <a:solidFill>
                  <a:schemeClr val="tx1"/>
                </a:solidFill>
              </a:rPr>
              <a:t>Formalizar un </a:t>
            </a:r>
            <a:r>
              <a:rPr lang="gl-ES" altLang="gl-ES" sz="2000" u="sng" dirty="0">
                <a:solidFill>
                  <a:schemeClr val="tx1"/>
                </a:solidFill>
              </a:rPr>
              <a:t>acordo de estudos en liña </a:t>
            </a:r>
            <a:r>
              <a:rPr lang="gl-ES" altLang="gl-ES" sz="2000" dirty="0">
                <a:solidFill>
                  <a:schemeClr val="tx1"/>
                </a:solidFill>
              </a:rPr>
              <a:t>a través da plataforma OLA  </a:t>
            </a:r>
            <a:r>
              <a:rPr lang="es-E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https://learning-agreement.eu</a:t>
            </a:r>
            <a:r>
              <a:rPr lang="es-E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gl-ES" altLang="gl-ES" sz="2000" dirty="0">
                <a:solidFill>
                  <a:schemeClr val="tx1"/>
                </a:solidFill>
              </a:rPr>
              <a:t>Facilitáraselle ao </a:t>
            </a:r>
            <a:r>
              <a:rPr lang="gl-ES" altLang="gl-ES" sz="2000" dirty="0" err="1">
                <a:solidFill>
                  <a:schemeClr val="tx1"/>
                </a:solidFill>
              </a:rPr>
              <a:t>estudantado</a:t>
            </a:r>
            <a:r>
              <a:rPr lang="gl-ES" altLang="gl-ES" sz="2000" dirty="0">
                <a:solidFill>
                  <a:schemeClr val="tx1"/>
                </a:solidFill>
              </a:rPr>
              <a:t> seleccionado no seu debido momento un manual coas instrucións de como cubrir o acordo de estudos en liña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gl-ES" sz="2000" b="1" u="sng" dirty="0">
                <a:solidFill>
                  <a:schemeClr val="tx1"/>
                </a:solidFill>
              </a:rPr>
              <a:t>O acordo de estudos en liña será DEFINITIVO E VINCULANTE</a:t>
            </a:r>
            <a:r>
              <a:rPr lang="gl-ES" sz="2000" u="sng" dirty="0">
                <a:solidFill>
                  <a:schemeClr val="tx1"/>
                </a:solidFill>
              </a:rPr>
              <a:t> </a:t>
            </a:r>
            <a:r>
              <a:rPr lang="gl-ES" sz="2000" dirty="0">
                <a:solidFill>
                  <a:schemeClr val="tx1"/>
                </a:solidFill>
              </a:rPr>
              <a:t>cando estea asinado pola/o estudante, pola USC e pola universidade de destino e sempre que se cumpran os requisitos establecidos para o programa de intercambio, o plan de estudos da titulación da/o estudante e as normas de matrícula e permanencia da USC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gl-ES" sz="2000" u="sng" dirty="0">
                <a:solidFill>
                  <a:schemeClr val="tx1"/>
                </a:solidFill>
              </a:rPr>
              <a:t>Unha vez asinado por tódalas partes, non poderá modificarse ata o primeiro mes da estadía.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gl-ES" sz="1600" b="1" dirty="0">
                <a:solidFill>
                  <a:schemeClr val="tx1"/>
                </a:solidFill>
              </a:rPr>
              <a:t>REQUISITOS DE CRÉDITOS NA USC (MÍN. E MÁX.)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400050" lvl="1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2000" dirty="0">
              <a:solidFill>
                <a:schemeClr val="tx1"/>
              </a:solidFill>
            </a:endParaRPr>
          </a:p>
          <a:p>
            <a:pPr marL="400050" lvl="1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2000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gl-ES" sz="2000" dirty="0">
                <a:solidFill>
                  <a:srgbClr val="FF0000"/>
                </a:solidFill>
              </a:rPr>
              <a:t>Pódese incluír o seguinte número de </a:t>
            </a:r>
            <a:r>
              <a:rPr lang="gl-ES" sz="2000" u="sng" dirty="0">
                <a:solidFill>
                  <a:srgbClr val="FF0000"/>
                </a:solidFill>
              </a:rPr>
              <a:t>materias suspensas:</a:t>
            </a:r>
            <a:r>
              <a:rPr lang="gl-ES" sz="2000" dirty="0">
                <a:solidFill>
                  <a:srgbClr val="FF0000"/>
                </a:solidFill>
              </a:rPr>
              <a:t> se a/o estudante cursa terceiro no ano de mobilidade: dúas suspensas; se cursa cuarto: tres suspensas...</a:t>
            </a:r>
            <a:r>
              <a:rPr lang="gl-ES" sz="2000" dirty="0">
                <a:solidFill>
                  <a:schemeClr val="tx1"/>
                </a:solidFill>
              </a:rPr>
              <a:t> 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1203A97-CBEC-4C5E-AC66-CEBEB835E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87044"/>
              </p:ext>
            </p:extLst>
          </p:nvPr>
        </p:nvGraphicFramePr>
        <p:xfrm>
          <a:off x="683568" y="3645024"/>
          <a:ext cx="7416825" cy="218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37">
                  <a:extLst>
                    <a:ext uri="{9D8B030D-6E8A-4147-A177-3AD203B41FA5}">
                      <a16:colId xmlns:a16="http://schemas.microsoft.com/office/drawing/2014/main" val="562371933"/>
                    </a:ext>
                  </a:extLst>
                </a:gridCol>
                <a:gridCol w="1394535">
                  <a:extLst>
                    <a:ext uri="{9D8B030D-6E8A-4147-A177-3AD203B41FA5}">
                      <a16:colId xmlns:a16="http://schemas.microsoft.com/office/drawing/2014/main" val="92234676"/>
                    </a:ext>
                  </a:extLst>
                </a:gridCol>
                <a:gridCol w="2365471">
                  <a:extLst>
                    <a:ext uri="{9D8B030D-6E8A-4147-A177-3AD203B41FA5}">
                      <a16:colId xmlns:a16="http://schemas.microsoft.com/office/drawing/2014/main" val="2678326988"/>
                    </a:ext>
                  </a:extLst>
                </a:gridCol>
                <a:gridCol w="1809782">
                  <a:extLst>
                    <a:ext uri="{9D8B030D-6E8A-4147-A177-3AD203B41FA5}">
                      <a16:colId xmlns:a16="http://schemas.microsoft.com/office/drawing/2014/main" val="3205192573"/>
                    </a:ext>
                  </a:extLst>
                </a:gridCol>
              </a:tblGrid>
              <a:tr h="909459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DURACIÓN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Nº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ordinario de 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MÍN. e MÁX. excepcionalmente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Máx. DOBRES GRAOS excepcionalmente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69124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 SEMESTRE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Mín.: 20 </a:t>
                      </a:r>
                    </a:p>
                    <a:p>
                      <a:pPr algn="ctr"/>
                      <a:r>
                        <a:rPr kumimoji="0" lang="es-E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Máx.: 35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473231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CURSO COMPLETO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Mín.: 40</a:t>
                      </a:r>
                    </a:p>
                    <a:p>
                      <a:pPr algn="ctr"/>
                      <a:r>
                        <a:rPr lang="es-ES" dirty="0"/>
                        <a:t>Máx.: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091431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13F4CE50-2D8B-F0C7-8E98-AF18E9B7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D57F6BD-4C6B-959B-7559-A001B11F1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76030C-C1A3-AB5F-7C32-4ABC753B01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188" y="764704"/>
            <a:ext cx="8532812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gl-ES" sz="2400" b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defRPr/>
            </a:pPr>
            <a:r>
              <a:rPr lang="gl-ES" sz="2400" b="1" dirty="0">
                <a:solidFill>
                  <a:schemeClr val="tx1"/>
                </a:solidFill>
                <a:cs typeface="Arial" pitchFamily="34" charset="0"/>
              </a:rPr>
              <a:t> Créditos Optativos Cursados en Réxime de Intercambio: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Poderase cursar na universidade de destino materias que non teñan unha equivalencia concreta na USC.  Nestes casos, o </a:t>
            </a:r>
            <a:r>
              <a:rPr lang="gl-ES" sz="2400" dirty="0" err="1">
                <a:solidFill>
                  <a:schemeClr val="tx1"/>
                </a:solidFill>
                <a:cs typeface="Arial" pitchFamily="34" charset="0"/>
              </a:rPr>
              <a:t>estudantado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 matricularase na USC de “créditos optativos cursados en </a:t>
            </a:r>
            <a:r>
              <a:rPr lang="gl-ES" sz="2400" dirty="0" err="1">
                <a:solidFill>
                  <a:schemeClr val="tx1"/>
                </a:solidFill>
                <a:cs typeface="Arial" pitchFamily="34" charset="0"/>
              </a:rPr>
              <a:t>rexime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 de intercambio” polo mesmo número de créditos que a materia de destino.</a:t>
            </a:r>
          </a:p>
          <a:p>
            <a:pPr marL="0" indent="0">
              <a:defRPr/>
            </a:pP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 O período de intercambio poderá incluír unha </a:t>
            </a:r>
            <a:r>
              <a:rPr lang="gl-ES" sz="2400" b="1" dirty="0">
                <a:solidFill>
                  <a:schemeClr val="tx1"/>
                </a:solidFill>
                <a:cs typeface="Arial" pitchFamily="34" charset="0"/>
              </a:rPr>
              <a:t>formación práctica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e </a:t>
            </a:r>
            <a:r>
              <a:rPr lang="gl-ES" sz="2400" b="1" dirty="0">
                <a:solidFill>
                  <a:schemeClr val="tx1"/>
                </a:solidFill>
                <a:cs typeface="Arial" pitchFamily="34" charset="0"/>
              </a:rPr>
              <a:t>traballos academicamente dirixidos ou similares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, se estes traballos figuran no plan de estudos. Os </a:t>
            </a:r>
            <a:r>
              <a:rPr lang="gl-ES" sz="2400" u="sng" dirty="0">
                <a:solidFill>
                  <a:schemeClr val="tx1"/>
                </a:solidFill>
                <a:cs typeface="Arial" pitchFamily="34" charset="0"/>
              </a:rPr>
              <a:t>traballos de fin de grao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gl-ES" sz="2400" b="1" dirty="0">
                <a:solidFill>
                  <a:srgbClr val="00B050"/>
                </a:solidFill>
                <a:cs typeface="Arial" pitchFamily="34" charset="0"/>
              </a:rPr>
              <a:t>TFG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) e </a:t>
            </a:r>
            <a:r>
              <a:rPr lang="gl-ES" sz="2400" u="sng" dirty="0">
                <a:solidFill>
                  <a:schemeClr val="tx1"/>
                </a:solidFill>
                <a:cs typeface="Arial" pitchFamily="34" charset="0"/>
              </a:rPr>
              <a:t>traballos de fin de </a:t>
            </a:r>
            <a:r>
              <a:rPr lang="gl-ES" sz="2400" u="sng" dirty="0" err="1">
                <a:solidFill>
                  <a:schemeClr val="tx1"/>
                </a:solidFill>
                <a:cs typeface="Arial" pitchFamily="34" charset="0"/>
              </a:rPr>
              <a:t>máster</a:t>
            </a:r>
            <a:r>
              <a:rPr lang="gl-ES" sz="2400" u="sng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gl-ES" sz="2400" b="1" dirty="0">
                <a:solidFill>
                  <a:srgbClr val="00B050"/>
                </a:solidFill>
                <a:cs typeface="Arial" pitchFamily="34" charset="0"/>
              </a:rPr>
              <a:t>TFM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) poderán prepararse e defenderse ben na USC ben na universidade de destino, segundo quede establecido pola regulamentación xeral de traballos de fin de grao e de fin de </a:t>
            </a:r>
            <a:r>
              <a:rPr lang="gl-ES" sz="2400" dirty="0" err="1">
                <a:solidFill>
                  <a:schemeClr val="tx1"/>
                </a:solidFill>
                <a:cs typeface="Arial" pitchFamily="34" charset="0"/>
              </a:rPr>
              <a:t>máster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 da USC</a:t>
            </a:r>
          </a:p>
          <a:p>
            <a:pPr marL="0" indent="0">
              <a:defRPr/>
            </a:pP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Os </a:t>
            </a:r>
            <a:r>
              <a:rPr lang="gl-ES" sz="2400" b="1" dirty="0">
                <a:solidFill>
                  <a:schemeClr val="tx1"/>
                </a:solidFill>
                <a:cs typeface="Arial" pitchFamily="34" charset="0"/>
              </a:rPr>
              <a:t>CAMBIOS AO ACORDO DE ESTUDOS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xestionaranse unha vez comezado o curso na universidade de acollida (no prazo </a:t>
            </a:r>
            <a:r>
              <a:rPr lang="gl-ES" sz="2400" b="1" u="sng" dirty="0">
                <a:solidFill>
                  <a:schemeClr val="tx1"/>
                </a:solidFill>
                <a:cs typeface="Arial" pitchFamily="34" charset="0"/>
              </a:rPr>
              <a:t>dun mes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dende o comezo de cada semestre)</a:t>
            </a:r>
          </a:p>
          <a:p>
            <a:pPr>
              <a:defRPr/>
            </a:pPr>
            <a:endParaRPr lang="es-ES" sz="2400" dirty="0">
              <a:cs typeface="Arial" pitchFamily="34" charset="0"/>
            </a:endParaRPr>
          </a:p>
          <a:p>
            <a:pPr marL="0" indent="0">
              <a:buNone/>
              <a:defRPr/>
            </a:pPr>
            <a:endParaRPr lang="es-E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74B0B65-88CC-A2AF-C514-746D81DE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09BB5CB-4033-B15B-E2EA-7C1C6A8D6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14F6A1-5E37-68F8-1908-0AA3F5246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0795"/>
            <a:ext cx="8686800" cy="6675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2800" dirty="0"/>
              <a:t>RECOÑECEMENTO Da estadía</a:t>
            </a:r>
          </a:p>
        </p:txBody>
      </p:sp>
      <p:sp>
        <p:nvSpPr>
          <p:cNvPr id="80898" name="2 Marcador de contenido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472112"/>
          </a:xfrm>
        </p:spPr>
        <p:txBody>
          <a:bodyPr/>
          <a:lstStyle/>
          <a:p>
            <a:endParaRPr lang="gl-ES" sz="2400" dirty="0">
              <a:solidFill>
                <a:schemeClr val="tx1"/>
              </a:solidFill>
              <a:cs typeface="Arial" charset="0"/>
            </a:endParaRPr>
          </a:p>
          <a:p>
            <a:r>
              <a:rPr lang="gl-ES" sz="2400" dirty="0">
                <a:solidFill>
                  <a:schemeClr val="tx1"/>
                </a:solidFill>
                <a:cs typeface="Arial" charset="0"/>
              </a:rPr>
              <a:t>Na resolución de recoñecemento de estudos terán que figurar a </a:t>
            </a:r>
            <a:r>
              <a:rPr lang="gl-ES" sz="2400" b="1" dirty="0">
                <a:solidFill>
                  <a:schemeClr val="tx1"/>
                </a:solidFill>
                <a:cs typeface="Arial" charset="0"/>
              </a:rPr>
              <a:t>denominación concreta e os créditos aplicables </a:t>
            </a:r>
            <a:r>
              <a:rPr lang="gl-ES" sz="2400" dirty="0">
                <a:solidFill>
                  <a:schemeClr val="tx1"/>
                </a:solidFill>
                <a:cs typeface="Arial" charset="0"/>
              </a:rPr>
              <a:t>a cada materia ou actividade realizada</a:t>
            </a:r>
          </a:p>
          <a:p>
            <a:r>
              <a:rPr lang="gl-ES" sz="2400" dirty="0">
                <a:solidFill>
                  <a:schemeClr val="tx1"/>
                </a:solidFill>
                <a:cs typeface="Arial" charset="0"/>
              </a:rPr>
              <a:t>As cualificacións serán as que figuren na certificación expedida pola universidade de destino, </a:t>
            </a:r>
            <a:r>
              <a:rPr lang="gl-ES" sz="2400" b="1" dirty="0">
                <a:solidFill>
                  <a:schemeClr val="tx1"/>
                </a:solidFill>
                <a:cs typeface="Arial" charset="0"/>
              </a:rPr>
              <a:t>sen</a:t>
            </a:r>
            <a:r>
              <a:rPr lang="gl-ES" sz="2400" dirty="0">
                <a:solidFill>
                  <a:schemeClr val="tx1"/>
                </a:solidFill>
                <a:cs typeface="Arial" charset="0"/>
              </a:rPr>
              <a:t> que se poida realizar ningún tipo de </a:t>
            </a:r>
            <a:r>
              <a:rPr lang="gl-ES" sz="2400" b="1" dirty="0">
                <a:solidFill>
                  <a:schemeClr val="tx1"/>
                </a:solidFill>
                <a:cs typeface="Arial" charset="0"/>
              </a:rPr>
              <a:t>ponderación</a:t>
            </a:r>
            <a:endParaRPr lang="gl-ES" sz="2400" dirty="0">
              <a:solidFill>
                <a:schemeClr val="tx1"/>
              </a:solidFill>
              <a:cs typeface="Arial" charset="0"/>
            </a:endParaRPr>
          </a:p>
          <a:p>
            <a:r>
              <a:rPr lang="gl-ES" sz="2400" u="sng" dirty="0">
                <a:solidFill>
                  <a:schemeClr val="tx1"/>
                </a:solidFill>
                <a:cs typeface="Arial" charset="0"/>
              </a:rPr>
              <a:t>Non  serán recoñecidos estudos ou actividades realizados que non figuren no acordo de estudos</a:t>
            </a:r>
            <a:r>
              <a:rPr lang="gl-ES" sz="2400" dirty="0">
                <a:solidFill>
                  <a:schemeClr val="tx1"/>
                </a:solidFill>
                <a:cs typeface="Arial" charset="0"/>
              </a:rPr>
              <a:t>, nin aqueles dos que a/o estudante non se matriculase previamente, sen prexuízo da posibilidade da súa constancia no suplemento europeo ao título (SET)</a:t>
            </a:r>
          </a:p>
          <a:p>
            <a:endParaRPr lang="es-ES" sz="2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D7AAD5-438C-8EDF-D740-2DFF530E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94F529F-9C1A-149D-4A89-5ED5467452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4004F6-9CE2-4F72-6892-F85315934F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/>
              <a:t>contactos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751413"/>
              </p:ext>
            </p:extLst>
          </p:nvPr>
        </p:nvGraphicFramePr>
        <p:xfrm>
          <a:off x="1582428" y="1334429"/>
          <a:ext cx="5981504" cy="47408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30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Programa de Intercambio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dirty="0" err="1"/>
                        <a:t>Email</a:t>
                      </a:r>
                      <a:endParaRPr lang="es-E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82">
                <a:tc>
                  <a:txBody>
                    <a:bodyPr/>
                    <a:lstStyle/>
                    <a:p>
                      <a:pPr algn="r"/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ERASMUS</a:t>
                      </a:r>
                    </a:p>
                  </a:txBody>
                  <a:tcPr>
                    <a:solidFill>
                      <a:srgbClr val="E0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err="1">
                          <a:solidFill>
                            <a:schemeClr val="tx1"/>
                          </a:solidFill>
                        </a:rPr>
                        <a:t>erasmus@usc.gal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CONVENIO BILATERAL SICUE</a:t>
                      </a:r>
                    </a:p>
                  </a:txBody>
                  <a:tcPr>
                    <a:solidFill>
                      <a:srgbClr val="E0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>
                          <a:hlinkClick r:id="rId2"/>
                        </a:rPr>
                        <a:t>bilateral.exchange@usc.gal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>
                          <a:hlinkClick r:id="rId3"/>
                        </a:rPr>
                        <a:t>sicue@usc.gal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</a:txBody>
                  <a:tcPr>
                    <a:solidFill>
                      <a:srgbClr val="E0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ERASMUS</a:t>
                      </a:r>
                      <a:r>
                        <a:rPr lang="es-ES" baseline="0" dirty="0"/>
                        <a:t> PRÁCTICAS</a:t>
                      </a:r>
                      <a:endParaRPr lang="es-ES" dirty="0"/>
                    </a:p>
                  </a:txBody>
                  <a:tcPr>
                    <a:solidFill>
                      <a:srgbClr val="E0E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4"/>
                        </a:rPr>
                        <a:t>erasmus.practicas@usc.gal</a:t>
                      </a:r>
                      <a:endParaRPr lang="es-E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0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ERASMUS</a:t>
                      </a:r>
                      <a:r>
                        <a:rPr lang="es-ES" baseline="0" dirty="0"/>
                        <a:t> KA107</a:t>
                      </a:r>
                      <a:endParaRPr lang="es-ES" dirty="0"/>
                    </a:p>
                  </a:txBody>
                  <a:tcPr>
                    <a:solidFill>
                      <a:srgbClr val="E0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hlinkClick r:id="rId5"/>
                        </a:rPr>
                        <a:t>erasmus.ka107@usc.gal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</a:txBody>
                  <a:tcPr>
                    <a:solidFill>
                      <a:srgbClr val="E0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744">
                <a:tc>
                  <a:txBody>
                    <a:bodyPr/>
                    <a:lstStyle/>
                    <a:p>
                      <a:pPr algn="r"/>
                      <a:r>
                        <a:rPr lang="es-ES" sz="1700" dirty="0" err="1"/>
                        <a:t>Estudantado</a:t>
                      </a:r>
                      <a:r>
                        <a:rPr lang="es-ES" sz="1700" baseline="0" dirty="0"/>
                        <a:t> no campus de Lugo, todos os intercambios:</a:t>
                      </a:r>
                      <a:endParaRPr lang="es-ES" sz="1700" dirty="0"/>
                    </a:p>
                  </a:txBody>
                  <a:tcPr>
                    <a:solidFill>
                      <a:srgbClr val="E0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>
                          <a:hlinkClick r:id="rId6"/>
                        </a:rPr>
                        <a:t>international.lugo@usc.gal</a:t>
                      </a:r>
                      <a:endParaRPr lang="es-ES" dirty="0"/>
                    </a:p>
                  </a:txBody>
                  <a:tcPr>
                    <a:solidFill>
                      <a:srgbClr val="E0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2776">
                <a:tc>
                  <a:txBody>
                    <a:bodyPr/>
                    <a:lstStyle/>
                    <a:p>
                      <a:r>
                        <a:rPr lang="es-ES" dirty="0"/>
                        <a:t>MATRÍCULA,</a:t>
                      </a:r>
                      <a:r>
                        <a:rPr lang="es-ES" baseline="0" dirty="0"/>
                        <a:t> EXPEDIENTES</a:t>
                      </a:r>
                      <a:endParaRPr lang="es-ES" dirty="0"/>
                    </a:p>
                  </a:txBody>
                  <a:tcPr>
                    <a:solidFill>
                      <a:srgbClr val="E0E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hlinkClick r:id="rId7"/>
                        </a:rPr>
                        <a:t>sxa@usc.gal</a:t>
                      </a:r>
                      <a:r>
                        <a:rPr lang="es-ES" dirty="0"/>
                        <a:t> </a:t>
                      </a:r>
                      <a:r>
                        <a:rPr lang="es-ES" dirty="0" err="1">
                          <a:hlinkClick r:id="rId8"/>
                        </a:rPr>
                        <a:t>uxa.norte@usc.gal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>
                          <a:hlinkClick r:id="rId9"/>
                        </a:rPr>
                        <a:t>uxa.sur@usc.gal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</a:txBody>
                  <a:tcPr>
                    <a:solidFill>
                      <a:srgbClr val="E0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51E76B5D-0CB8-AB86-EA97-9137C787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F4C3343-817B-4141-576F-B53D3533CB3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AE4DC4-D627-3BC8-CC8D-C7061E635D5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/>
              <a:t>BOLSAS</a:t>
            </a:r>
          </a:p>
        </p:txBody>
      </p:sp>
      <p:pic>
        <p:nvPicPr>
          <p:cNvPr id="8" name="7 Marcador de contenido" descr="EU flag-Erasmus+_vect_P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694" y="1988096"/>
            <a:ext cx="4577102" cy="1006963"/>
          </a:xfrm>
        </p:spPr>
      </p:pic>
      <p:pic>
        <p:nvPicPr>
          <p:cNvPr id="5" name="4 Imagen" descr="XUNT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6422"/>
            <a:ext cx="3072411" cy="94220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83568" y="1916832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r"/>
            <a:r>
              <a:rPr lang="gl-ES" b="1" dirty="0"/>
              <a:t>Son axudas para contribuír a sufragar gastos adicionais, e non para cubrir a totalidade dos custos</a:t>
            </a:r>
          </a:p>
          <a:p>
            <a:pPr algn="r"/>
            <a:endParaRPr lang="gl-ES" dirty="0"/>
          </a:p>
          <a:p>
            <a:pPr algn="r"/>
            <a:endParaRPr lang="gl-ES" dirty="0"/>
          </a:p>
          <a:p>
            <a:pPr algn="r"/>
            <a:r>
              <a:rPr lang="gl-ES" dirty="0"/>
              <a:t>A USC é entidade colaboradora e non pode garantir a existencia nin determinar as contías</a:t>
            </a:r>
          </a:p>
          <a:p>
            <a:pPr algn="r"/>
            <a:endParaRPr lang="gl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81126"/>
            <a:ext cx="2857500" cy="1571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4BFED-30A1-E22A-0A8C-65847195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7C9957B-29A0-9A52-B729-21AC66DEAC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E08873-75A2-51E8-87BD-218CE4011F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57301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A TÍTULO INFORMATIVO:BOLSA UE(datos 24-25) 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976664"/>
          </a:xfrm>
        </p:spPr>
        <p:txBody>
          <a:bodyPr/>
          <a:lstStyle/>
          <a:p>
            <a:pPr algn="ctr">
              <a:buNone/>
            </a:pPr>
            <a:r>
              <a:rPr lang="es-ES" sz="2000" dirty="0">
                <a:solidFill>
                  <a:schemeClr val="tx1"/>
                </a:solidFill>
              </a:rPr>
              <a:t>A </a:t>
            </a:r>
            <a:r>
              <a:rPr lang="es-ES" sz="2000" dirty="0" err="1">
                <a:solidFill>
                  <a:schemeClr val="tx1"/>
                </a:solidFill>
              </a:rPr>
              <a:t>cantidade</a:t>
            </a:r>
            <a:r>
              <a:rPr lang="es-ES" sz="2000" dirty="0">
                <a:solidFill>
                  <a:schemeClr val="tx1"/>
                </a:solidFill>
              </a:rPr>
              <a:t> varía en función do país de destino, a duración e se o/a </a:t>
            </a:r>
            <a:r>
              <a:rPr lang="es-ES" sz="2000" dirty="0" err="1">
                <a:solidFill>
                  <a:schemeClr val="tx1"/>
                </a:solidFill>
              </a:rPr>
              <a:t>estudante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atópase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nalgunha</a:t>
            </a:r>
            <a:r>
              <a:rPr lang="es-ES" sz="2000" dirty="0">
                <a:solidFill>
                  <a:schemeClr val="tx1"/>
                </a:solidFill>
              </a:rPr>
              <a:t> das circunstancias de “menos oportunidades”</a:t>
            </a:r>
          </a:p>
          <a:p>
            <a:pPr algn="ctr">
              <a:buNone/>
            </a:pPr>
            <a:endParaRPr lang="es-E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4F78455-9F7A-5184-285C-3048066AD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89889"/>
              </p:ext>
            </p:extLst>
          </p:nvPr>
        </p:nvGraphicFramePr>
        <p:xfrm>
          <a:off x="1619672" y="1962943"/>
          <a:ext cx="5843880" cy="465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5600">
                  <a:extLst>
                    <a:ext uri="{9D8B030D-6E8A-4147-A177-3AD203B41FA5}">
                      <a16:colId xmlns:a16="http://schemas.microsoft.com/office/drawing/2014/main" val="1608307331"/>
                    </a:ext>
                  </a:extLst>
                </a:gridCol>
                <a:gridCol w="1708934">
                  <a:extLst>
                    <a:ext uri="{9D8B030D-6E8A-4147-A177-3AD203B41FA5}">
                      <a16:colId xmlns:a16="http://schemas.microsoft.com/office/drawing/2014/main" val="2339435009"/>
                    </a:ext>
                  </a:extLst>
                </a:gridCol>
                <a:gridCol w="1529346">
                  <a:extLst>
                    <a:ext uri="{9D8B030D-6E8A-4147-A177-3AD203B41FA5}">
                      <a16:colId xmlns:a16="http://schemas.microsoft.com/office/drawing/2014/main" val="3984596877"/>
                    </a:ext>
                  </a:extLst>
                </a:gridCol>
              </a:tblGrid>
              <a:tr h="2563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Axuda individual da UE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86044"/>
                  </a:ext>
                </a:extLst>
              </a:tr>
              <a:tr h="33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GRUPO DE PAÍSES DE DESTINO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Axuda ordinaria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Axuda para estudantado con menos oportunidades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extLst>
                  <a:ext uri="{0D108BD9-81ED-4DB2-BD59-A6C34878D82A}">
                    <a16:rowId xmlns:a16="http://schemas.microsoft.com/office/drawing/2014/main" val="3332964558"/>
                  </a:ext>
                </a:extLst>
              </a:tr>
              <a:tr h="1280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GRUPO 1: Alemaña, Austria, Bélxica, Dinamarca, Finlandia, Francia, Irlanda, Islandia, Italia, Liechtenstein, Luxemburgo, Noruega, Países Baixos, Reino Unido, Suecia.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350 €/mes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1 semestre (5m): 1.750 €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Curso completo (9m): 3.150 €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600 €/mes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1 semestre (5m): 3.000 €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Curso completo (9m): 5.400 €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extLst>
                  <a:ext uri="{0D108BD9-81ED-4DB2-BD59-A6C34878D82A}">
                    <a16:rowId xmlns:a16="http://schemas.microsoft.com/office/drawing/2014/main" val="742936589"/>
                  </a:ext>
                </a:extLst>
              </a:tr>
              <a:tr h="10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GRUPO 2: Chequia, Chipre, Eslovaquia, Eslovenia, Estonia, Grecia, Letonia, Malta, Portugal.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300 €/mes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1 semestre (5m): 1.500 €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Curso completo (9m): 2.700 €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550 €/mes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1 semestre (5m): 2.750 €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Curso completo (9m): 4.950 €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extLst>
                  <a:ext uri="{0D108BD9-81ED-4DB2-BD59-A6C34878D82A}">
                    <a16:rowId xmlns:a16="http://schemas.microsoft.com/office/drawing/2014/main" val="216618952"/>
                  </a:ext>
                </a:extLst>
              </a:tr>
              <a:tr h="10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GRUPO 3: Bulgaria, Croacia, Hungría, Lituania, Macedonia do Norte, Polonia, Romanía, Serbia, Turquía.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250 €/mes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1 semestre (5m): 1.250 €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>
                          <a:effectLst/>
                        </a:rPr>
                        <a:t>Curso completo (9m): 2.250 €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 dirty="0">
                          <a:effectLst/>
                        </a:rPr>
                        <a:t>500 €/mes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 dirty="0">
                          <a:effectLst/>
                        </a:rPr>
                        <a:t>1 semestre (5m): 2.500 €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kern="100" dirty="0">
                          <a:effectLst/>
                        </a:rPr>
                        <a:t>Curso completo (9m): 4.500 €</a:t>
                      </a:r>
                      <a:endParaRPr lang="es-ES" sz="1200" kern="1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6035" marR="66035" marT="34852" marB="34852" anchor="ctr"/>
                </a:tc>
                <a:extLst>
                  <a:ext uri="{0D108BD9-81ED-4DB2-BD59-A6C34878D82A}">
                    <a16:rowId xmlns:a16="http://schemas.microsoft.com/office/drawing/2014/main" val="2219678677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9EDFCC10-C98F-87A6-F630-98360139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8FBAC9F-9F12-FA52-1D6A-1F04BD307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1C7BCA-AF27-C29D-1E2C-38FFF30B6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A3AA4-3E78-D76B-5FD2-48F577685A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67449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s-ES" sz="2800" dirty="0" err="1">
                <a:solidFill>
                  <a:schemeClr val="tx1"/>
                </a:solidFill>
              </a:rPr>
              <a:t>Estudantado</a:t>
            </a:r>
            <a:r>
              <a:rPr lang="es-ES" sz="2800" dirty="0">
                <a:solidFill>
                  <a:schemeClr val="tx1"/>
                </a:solidFill>
              </a:rPr>
              <a:t> con menos oportunidades na convocatoria 25/26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8C11335-93FF-DEBF-6244-4FBB9093E6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512" y="1484785"/>
            <a:ext cx="896448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Ser beneficiario da bolsa do MEC no curso 24-25 </a:t>
            </a:r>
            <a:r>
              <a:rPr lang="es-ES" dirty="0" err="1"/>
              <a:t>ou</a:t>
            </a:r>
            <a:r>
              <a:rPr lang="es-ES" dirty="0"/>
              <a:t> no curso 25-26</a:t>
            </a:r>
          </a:p>
          <a:p>
            <a:r>
              <a:rPr lang="es-ES" dirty="0"/>
              <a:t>Ter </a:t>
            </a:r>
            <a:r>
              <a:rPr lang="es-ES" dirty="0" err="1"/>
              <a:t>recoñecida</a:t>
            </a:r>
            <a:r>
              <a:rPr lang="es-ES" dirty="0"/>
              <a:t>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discapacidade</a:t>
            </a:r>
            <a:r>
              <a:rPr lang="es-ES" dirty="0"/>
              <a:t> do 33% </a:t>
            </a:r>
            <a:r>
              <a:rPr lang="es-ES" dirty="0" err="1"/>
              <a:t>ou</a:t>
            </a:r>
            <a:r>
              <a:rPr lang="es-ES" dirty="0"/>
              <a:t> superior</a:t>
            </a:r>
          </a:p>
          <a:p>
            <a:r>
              <a:rPr lang="es-ES" dirty="0"/>
              <a:t>Ter a condición legal de </a:t>
            </a:r>
            <a:r>
              <a:rPr lang="es-ES" dirty="0" err="1"/>
              <a:t>refuxiado</a:t>
            </a:r>
            <a:endParaRPr lang="es-ES" dirty="0"/>
          </a:p>
          <a:p>
            <a:endParaRPr lang="es-E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7D6C758-F702-02E2-3DF3-887958B8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538F801-84ED-0E15-8ADA-4355AA14C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D37471-881F-6DE9-0D60-17ADB7F16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81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3B891D0B-1C5F-63A1-30AD-33C716FA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gl-ES" sz="2800" dirty="0"/>
              <a:t>Axuda para a viaxe no curso 24/25</a:t>
            </a:r>
            <a:endParaRPr lang="es-ES" sz="2800" dirty="0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57947A9E-BFDF-3FF9-C564-BC2E606CF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gl-ES" sz="2400" dirty="0"/>
              <a:t>Como novidade, no curso 24/25 a maiores da bolsa mensual da UE, concedeuse unha axuda para a viaxe.</a:t>
            </a:r>
          </a:p>
          <a:p>
            <a:r>
              <a:rPr lang="gl-ES" sz="2400" dirty="0"/>
              <a:t>A cantidade varía en función da distancia entre o lugar de estudos e a cidade de destino. </a:t>
            </a:r>
          </a:p>
          <a:p>
            <a:r>
              <a:rPr lang="gl-ES" sz="2400" dirty="0"/>
              <a:t>Para calcular a distancia utilízase o calculador de distancias da UE </a:t>
            </a:r>
            <a:r>
              <a:rPr lang="gl-ES" sz="2400" dirty="0">
                <a:hlinkClick r:id="rId2"/>
              </a:rPr>
              <a:t>https://erasmus-plus.ec.europa.eu/es/resources-and-tools/distance-calculator</a:t>
            </a:r>
            <a:r>
              <a:rPr lang="gl-ES" sz="2400" dirty="0"/>
              <a:t> </a:t>
            </a:r>
          </a:p>
          <a:p>
            <a:r>
              <a:rPr lang="gl-ES" sz="2400" dirty="0"/>
              <a:t>Tamén varía a cantidade da axuda se a </a:t>
            </a:r>
            <a:r>
              <a:rPr lang="gl-ES" sz="2400" b="1" dirty="0"/>
              <a:t>viaxe de ida e volta faise completamente nun medio de transporte considerado ecolóxico</a:t>
            </a:r>
            <a:r>
              <a:rPr lang="gl-ES" sz="2400" dirty="0"/>
              <a:t> (tren e/ou bus)</a:t>
            </a:r>
          </a:p>
          <a:p>
            <a:endParaRPr lang="es-ES" sz="24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0A69557-EE28-1F4B-8849-7BF98659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858CB47-6B09-0AD7-846C-FDB5AFE106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2AA7BA1-5980-BE9D-70F1-E5E3AE9D2F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17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AED40-19D7-94C5-2DB8-AEE4B6CF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gl-ES" sz="2800" dirty="0"/>
              <a:t>Axuda para a viaxe no curso 24/25</a:t>
            </a:r>
            <a:endParaRPr lang="es-ES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4654A57-6C1C-5184-2610-302DF7ADE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463526"/>
              </p:ext>
            </p:extLst>
          </p:nvPr>
        </p:nvGraphicFramePr>
        <p:xfrm>
          <a:off x="1115616" y="1533364"/>
          <a:ext cx="5804172" cy="4703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1287">
                  <a:extLst>
                    <a:ext uri="{9D8B030D-6E8A-4147-A177-3AD203B41FA5}">
                      <a16:colId xmlns:a16="http://schemas.microsoft.com/office/drawing/2014/main" val="1797831712"/>
                    </a:ext>
                  </a:extLst>
                </a:gridCol>
                <a:gridCol w="1494787">
                  <a:extLst>
                    <a:ext uri="{9D8B030D-6E8A-4147-A177-3AD203B41FA5}">
                      <a16:colId xmlns:a16="http://schemas.microsoft.com/office/drawing/2014/main" val="1076442429"/>
                    </a:ext>
                  </a:extLst>
                </a:gridCol>
                <a:gridCol w="1548098">
                  <a:extLst>
                    <a:ext uri="{9D8B030D-6E8A-4147-A177-3AD203B41FA5}">
                      <a16:colId xmlns:a16="http://schemas.microsoft.com/office/drawing/2014/main" val="1996147182"/>
                    </a:ext>
                  </a:extLst>
                </a:gridCol>
              </a:tblGrid>
              <a:tr h="150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Distancia</a:t>
                      </a:r>
                      <a:endParaRPr lang="es-ES" sz="10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Viaxe estándar (por participante)</a:t>
                      </a:r>
                      <a:endParaRPr lang="es-ES" sz="10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Viaxe ecolóxica</a:t>
                      </a:r>
                      <a:endParaRPr lang="es-ES" sz="1000" kern="1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57759" marR="57759" marT="0" marB="0" anchor="ctr"/>
                </a:tc>
                <a:extLst>
                  <a:ext uri="{0D108BD9-81ED-4DB2-BD59-A6C34878D82A}">
                    <a16:rowId xmlns:a16="http://schemas.microsoft.com/office/drawing/2014/main" val="3961195014"/>
                  </a:ext>
                </a:extLst>
              </a:tr>
              <a:tr h="28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Entre 10 e 99 km: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28 €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56 €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extLst>
                  <a:ext uri="{0D108BD9-81ED-4DB2-BD59-A6C34878D82A}">
                    <a16:rowId xmlns:a16="http://schemas.microsoft.com/office/drawing/2014/main" val="4244909851"/>
                  </a:ext>
                </a:extLst>
              </a:tr>
              <a:tr h="28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Entre 100 e 499 km: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211 €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285 €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extLst>
                  <a:ext uri="{0D108BD9-81ED-4DB2-BD59-A6C34878D82A}">
                    <a16:rowId xmlns:a16="http://schemas.microsoft.com/office/drawing/2014/main" val="3685072470"/>
                  </a:ext>
                </a:extLst>
              </a:tr>
              <a:tr h="58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Entre 500 e 1.999 km: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309 €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417 €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extLst>
                  <a:ext uri="{0D108BD9-81ED-4DB2-BD59-A6C34878D82A}">
                    <a16:rowId xmlns:a16="http://schemas.microsoft.com/office/drawing/2014/main" val="3840836"/>
                  </a:ext>
                </a:extLst>
              </a:tr>
              <a:tr h="58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Entre 2 000 e 2.999 km: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395 €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535 €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extLst>
                  <a:ext uri="{0D108BD9-81ED-4DB2-BD59-A6C34878D82A}">
                    <a16:rowId xmlns:a16="http://schemas.microsoft.com/office/drawing/2014/main" val="1863753705"/>
                  </a:ext>
                </a:extLst>
              </a:tr>
              <a:tr h="58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Entre 3 000 e 3.999 km: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580 €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785 €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extLst>
                  <a:ext uri="{0D108BD9-81ED-4DB2-BD59-A6C34878D82A}">
                    <a16:rowId xmlns:a16="http://schemas.microsoft.com/office/drawing/2014/main" val="879627980"/>
                  </a:ext>
                </a:extLst>
              </a:tr>
              <a:tr h="58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Entre 4 000 e 7.999 km: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1.188 €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1.188 €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extLst>
                  <a:ext uri="{0D108BD9-81ED-4DB2-BD59-A6C34878D82A}">
                    <a16:rowId xmlns:a16="http://schemas.microsoft.com/office/drawing/2014/main" val="2731596655"/>
                  </a:ext>
                </a:extLst>
              </a:tr>
              <a:tr h="28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8.000 km ou máis: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>
                          <a:effectLst/>
                        </a:rPr>
                        <a:t>1.735 €</a:t>
                      </a:r>
                      <a:endParaRPr lang="es-ES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700" kern="100" dirty="0">
                          <a:effectLst/>
                        </a:rPr>
                        <a:t>1.735 €</a:t>
                      </a:r>
                      <a:endParaRPr lang="es-ES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  <a:extLst>
                  <a:ext uri="{0D108BD9-81ED-4DB2-BD59-A6C34878D82A}">
                    <a16:rowId xmlns:a16="http://schemas.microsoft.com/office/drawing/2014/main" val="1247131907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9CDC8D35-42FF-FE62-E200-289C663A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937E278-06A1-061C-BE39-362CE6B52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7B9C36-7A0C-F508-B9DA-4EDBDB509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07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/>
              <a:t>Bolsa DA XUNTA (datos 23/24)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gl-ES" b="1" dirty="0"/>
              <a:t>Requisitos:</a:t>
            </a:r>
            <a:r>
              <a:rPr lang="gl-ES" dirty="0"/>
              <a:t> Estudantes de GRAO</a:t>
            </a:r>
          </a:p>
          <a:p>
            <a:r>
              <a:rPr lang="gl-ES" b="1" dirty="0"/>
              <a:t>Excluídos:</a:t>
            </a:r>
            <a:r>
              <a:rPr lang="gl-ES" dirty="0"/>
              <a:t> Estudantes que xa gozaron da bolsa en anos anteriores.  Estudantes con nacionalidade distinta á española que realicen a mobilidade no seu país de orixe</a:t>
            </a:r>
          </a:p>
          <a:p>
            <a:r>
              <a:rPr lang="gl-ES" dirty="0"/>
              <a:t>Habitualmente, hai que pedila en </a:t>
            </a:r>
            <a:r>
              <a:rPr lang="gl-ES" dirty="0" err="1"/>
              <a:t>xanerio</a:t>
            </a:r>
            <a:r>
              <a:rPr lang="gl-ES" dirty="0"/>
              <a:t> do curso en que se realiza a mobilidade </a:t>
            </a:r>
          </a:p>
          <a:p>
            <a:r>
              <a:rPr lang="gl-ES" dirty="0"/>
              <a:t>Solicitude por medios electrónicos a través da Sede Electrónica da Xunta de Galicia (DNI electrónico ou Chave 365, que se pide nos rexistros da Xunta ou nos Centros de Saúde)</a:t>
            </a:r>
          </a:p>
          <a:p>
            <a:r>
              <a:rPr lang="gl-ES" dirty="0"/>
              <a:t>Pago: Ao regreso, en verán</a:t>
            </a:r>
          </a:p>
          <a:p>
            <a:r>
              <a:rPr lang="gl-ES" dirty="0"/>
              <a:t>Meses subvencionados: De 2 a 9 meses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B7CF5-D21B-17AB-2A4A-190E704D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86" y="184609"/>
            <a:ext cx="792088" cy="513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1CF97C5-1FFE-CAAD-4321-CFA818480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2" t="44944" b="15730"/>
          <a:stretch/>
        </p:blipFill>
        <p:spPr bwMode="auto">
          <a:xfrm>
            <a:off x="7209514" y="239405"/>
            <a:ext cx="665636" cy="18650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D17F54-67CA-02BD-3DC1-1B6311EB4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6" t="6441" r="7561" b="7457"/>
          <a:stretch/>
        </p:blipFill>
        <p:spPr bwMode="auto">
          <a:xfrm>
            <a:off x="7956376" y="132387"/>
            <a:ext cx="621180" cy="61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8581</TotalTime>
  <Words>2660</Words>
  <Application>Microsoft Office PowerPoint</Application>
  <PresentationFormat>Presentación en pantalla (4:3)</PresentationFormat>
  <Paragraphs>241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Bookman Old Style</vt:lpstr>
      <vt:lpstr>Franklin Gothic Book</vt:lpstr>
      <vt:lpstr>Franklin Gothic Medium</vt:lpstr>
      <vt:lpstr>Wingdings</vt:lpstr>
      <vt:lpstr>Wingdings 2</vt:lpstr>
      <vt:lpstr>1_Diseño predeterminado</vt:lpstr>
      <vt:lpstr>2_Diseño predeterminado</vt:lpstr>
      <vt:lpstr>Viajes</vt:lpstr>
      <vt:lpstr>Presentación de PowerPoint</vt:lpstr>
      <vt:lpstr> Requisitos básicos</vt:lpstr>
      <vt:lpstr> Requisitos ERASMUS+</vt:lpstr>
      <vt:lpstr>BOLSAS</vt:lpstr>
      <vt:lpstr>A TÍTULO INFORMATIVO:BOLSA UE(datos 24-25) </vt:lpstr>
      <vt:lpstr>Estudantado con menos oportunidades na convocatoria 25/26</vt:lpstr>
      <vt:lpstr>Axuda para a viaxe no curso 24/25</vt:lpstr>
      <vt:lpstr>Axuda para a viaxe no curso 24/25</vt:lpstr>
      <vt:lpstr>Bolsa DA XUNTA (datos 23/24)</vt:lpstr>
      <vt:lpstr>BOLSA XUNtA (datos 23/24)</vt:lpstr>
      <vt:lpstr>Axudas banco santander </vt:lpstr>
      <vt:lpstr>BOLSAS: dúbidas frecuentes</vt:lpstr>
      <vt:lpstr>Presentación de PowerPoint</vt:lpstr>
      <vt:lpstr>solicitude</vt:lpstr>
      <vt:lpstr>Solicitude na secretaría virtual</vt:lpstr>
      <vt:lpstr>IMportante</vt:lpstr>
      <vt:lpstr>Solicitude na secretaría virtual</vt:lpstr>
      <vt:lpstr>Presentación de PowerPoint</vt:lpstr>
      <vt:lpstr>LINGUAS</vt:lpstr>
      <vt:lpstr>Presentación de PowerPoint</vt:lpstr>
      <vt:lpstr>Presentación de PowerPoint</vt:lpstr>
      <vt:lpstr>Presentación de PowerPoint</vt:lpstr>
      <vt:lpstr>Presentación de PowerPoint</vt:lpstr>
      <vt:lpstr>Conta bancaria para o ingreso da bolsa económica</vt:lpstr>
      <vt:lpstr>Presentación de PowerPoint</vt:lpstr>
      <vt:lpstr>Presentación de PowerPoint</vt:lpstr>
      <vt:lpstr>O proceso de selección: Fase I</vt:lpstr>
      <vt:lpstr>estudantADO de dobre grao</vt:lpstr>
      <vt:lpstr>O proceso de selección: Fase II</vt:lpstr>
      <vt:lpstr>DESTINOS / UNIVERSIDADE DE ACOLLIDA</vt:lpstr>
      <vt:lpstr>O proceso de selección</vt:lpstr>
      <vt:lpstr> OBRIGAS DO ALUMNADO (I)</vt:lpstr>
      <vt:lpstr> OBRIGAS DO ALUMNADO (II)</vt:lpstr>
      <vt:lpstr>ACORDO DE ESTUDOS EN LIÑA (OLA)</vt:lpstr>
      <vt:lpstr>Presentación de PowerPoint</vt:lpstr>
      <vt:lpstr>RECOÑECEMENTO Da estadía</vt:lpstr>
      <vt:lpstr>contactos</vt:lpstr>
    </vt:vector>
  </TitlesOfParts>
  <Company>usc lugo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mmar.abarca</dc:creator>
  <cp:lastModifiedBy>Dolores Bao</cp:lastModifiedBy>
  <cp:revision>559</cp:revision>
  <cp:lastPrinted>2016-11-17T09:10:30Z</cp:lastPrinted>
  <dcterms:created xsi:type="dcterms:W3CDTF">2008-01-07T08:24:24Z</dcterms:created>
  <dcterms:modified xsi:type="dcterms:W3CDTF">2024-12-09T16:04:59Z</dcterms:modified>
</cp:coreProperties>
</file>